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1" r:id="rId1"/>
  </p:sldMasterIdLst>
  <p:notesMasterIdLst>
    <p:notesMasterId r:id="rId23"/>
  </p:notesMasterIdLst>
  <p:sldIdLst>
    <p:sldId id="256" r:id="rId2"/>
    <p:sldId id="258" r:id="rId3"/>
    <p:sldId id="274" r:id="rId4"/>
    <p:sldId id="276" r:id="rId5"/>
    <p:sldId id="277" r:id="rId6"/>
    <p:sldId id="279" r:id="rId7"/>
    <p:sldId id="280" r:id="rId8"/>
    <p:sldId id="259" r:id="rId9"/>
    <p:sldId id="260" r:id="rId10"/>
    <p:sldId id="261" r:id="rId11"/>
    <p:sldId id="262" r:id="rId12"/>
    <p:sldId id="263" r:id="rId13"/>
    <p:sldId id="269" r:id="rId14"/>
    <p:sldId id="285" r:id="rId15"/>
    <p:sldId id="270" r:id="rId16"/>
    <p:sldId id="284" r:id="rId17"/>
    <p:sldId id="281" r:id="rId18"/>
    <p:sldId id="286" r:id="rId19"/>
    <p:sldId id="287" r:id="rId20"/>
    <p:sldId id="288" r:id="rId21"/>
    <p:sldId id="282" r:id="rId2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B9F7A0-6FC3-4C70-B39E-05ED59C8373F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36E92-A323-45B6-9402-228EC7206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66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1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860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15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73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18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014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42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5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3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3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95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9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3125783"/>
            <a:ext cx="853440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09880" marR="5080" indent="-297180">
              <a:lnSpc>
                <a:spcPct val="100000"/>
              </a:lnSpc>
              <a:spcBef>
                <a:spcPts val="100"/>
              </a:spcBef>
            </a:pPr>
            <a:r>
              <a:rPr sz="5400" dirty="0">
                <a:solidFill>
                  <a:srgbClr val="333398"/>
                </a:solidFill>
                <a:latin typeface="Algerian" panose="04020705040A02060702" pitchFamily="82" charset="0"/>
              </a:rPr>
              <a:t>Customer</a:t>
            </a:r>
            <a:r>
              <a:rPr sz="5400" spc="-90" dirty="0">
                <a:solidFill>
                  <a:srgbClr val="333398"/>
                </a:solidFill>
                <a:latin typeface="Algerian" panose="04020705040A02060702" pitchFamily="82" charset="0"/>
              </a:rPr>
              <a:t> </a:t>
            </a:r>
            <a:r>
              <a:rPr sz="5400" dirty="0">
                <a:solidFill>
                  <a:srgbClr val="333398"/>
                </a:solidFill>
                <a:latin typeface="Algerian" panose="04020705040A02060702" pitchFamily="82" charset="0"/>
              </a:rPr>
              <a:t>Relationship  </a:t>
            </a:r>
            <a:r>
              <a:rPr sz="5400" spc="-5" dirty="0">
                <a:solidFill>
                  <a:srgbClr val="333398"/>
                </a:solidFill>
                <a:latin typeface="Algerian" panose="04020705040A02060702" pitchFamily="82" charset="0"/>
              </a:rPr>
              <a:t>Management</a:t>
            </a:r>
            <a:r>
              <a:rPr sz="5400" spc="-35" dirty="0">
                <a:solidFill>
                  <a:srgbClr val="333398"/>
                </a:solidFill>
                <a:latin typeface="Algerian" panose="04020705040A02060702" pitchFamily="82" charset="0"/>
              </a:rPr>
              <a:t> </a:t>
            </a:r>
            <a:r>
              <a:rPr sz="5400" dirty="0">
                <a:solidFill>
                  <a:srgbClr val="333398"/>
                </a:solidFill>
                <a:latin typeface="Algerian" panose="04020705040A02060702" pitchFamily="82" charset="0"/>
              </a:rPr>
              <a:t>(CRM</a:t>
            </a:r>
            <a:r>
              <a:rPr sz="5400" dirty="0" smtClean="0">
                <a:solidFill>
                  <a:srgbClr val="333398"/>
                </a:solidFill>
                <a:latin typeface="Algerian" panose="04020705040A02060702" pitchFamily="82" charset="0"/>
              </a:rPr>
              <a:t>)</a:t>
            </a:r>
            <a:r>
              <a:rPr lang="en-US" sz="5400" dirty="0" smtClean="0">
                <a:solidFill>
                  <a:srgbClr val="333398"/>
                </a:solidFill>
                <a:latin typeface="Algerian" panose="04020705040A02060702" pitchFamily="82" charset="0"/>
              </a:rPr>
              <a:t> &amp; IT</a:t>
            </a:r>
            <a:endParaRPr sz="5400" dirty="0">
              <a:solidFill>
                <a:srgbClr val="333398"/>
              </a:solidFill>
              <a:latin typeface="Algerian" panose="04020705040A02060702" pitchFamily="82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851909" y="685800"/>
            <a:ext cx="1755139" cy="140588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8655" y="497840"/>
            <a:ext cx="6856729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 smtClean="0">
                <a:latin typeface="Algerian" panose="04020705040A02060702" pitchFamily="82" charset="0"/>
              </a:rPr>
              <a:t>h</a:t>
            </a:r>
            <a:r>
              <a:rPr lang="en-US" sz="4400" spc="-5" dirty="0" smtClean="0">
                <a:latin typeface="Algerian" panose="04020705040A02060702" pitchFamily="82" charset="0"/>
              </a:rPr>
              <a:t>ow</a:t>
            </a:r>
            <a:r>
              <a:rPr sz="4400" spc="-5" dirty="0" smtClean="0">
                <a:latin typeface="Algerian" panose="04020705040A02060702" pitchFamily="82" charset="0"/>
              </a:rPr>
              <a:t> </a:t>
            </a:r>
            <a:r>
              <a:rPr sz="4400" dirty="0">
                <a:latin typeface="Algerian" panose="04020705040A02060702" pitchFamily="82" charset="0"/>
              </a:rPr>
              <a:t>did CRM</a:t>
            </a:r>
            <a:r>
              <a:rPr sz="4400" spc="-25" dirty="0">
                <a:latin typeface="Algerian" panose="04020705040A02060702" pitchFamily="82" charset="0"/>
              </a:rPr>
              <a:t> </a:t>
            </a:r>
            <a:r>
              <a:rPr sz="4400" spc="-5" dirty="0">
                <a:latin typeface="Algerian" panose="04020705040A02060702" pitchFamily="82" charset="0"/>
              </a:rPr>
              <a:t>develop?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1447800"/>
            <a:ext cx="7133590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CRM </a:t>
            </a:r>
            <a:r>
              <a:rPr sz="2800" spc="-10" dirty="0">
                <a:latin typeface="Arial"/>
                <a:cs typeface="Arial"/>
              </a:rPr>
              <a:t>developed </a:t>
            </a:r>
            <a:r>
              <a:rPr sz="2800" spc="-5" dirty="0">
                <a:latin typeface="Arial"/>
                <a:cs typeface="Arial"/>
              </a:rPr>
              <a:t>for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number of</a:t>
            </a:r>
            <a:r>
              <a:rPr sz="2800" spc="25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reasons: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1000" y="1981200"/>
            <a:ext cx="6783128" cy="41216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360680" indent="-4572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v"/>
              <a:tabLst>
                <a:tab pos="354965" algn="l"/>
                <a:tab pos="355600" algn="l"/>
              </a:tabLst>
            </a:pP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The 1980’s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onwards saw rapid shifts in  business that changed customer </a:t>
            </a:r>
            <a:r>
              <a:rPr sz="28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sz="2800" spc="5" dirty="0" smtClean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marR="5080" indent="-4572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Supply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exceeded demands for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most </a:t>
            </a: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product</a:t>
            </a:r>
            <a:r>
              <a:rPr lang="en-US"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s.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marR="5080" indent="-4572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Sellers </a:t>
            </a: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had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little pricing </a:t>
            </a:r>
            <a:r>
              <a:rPr sz="28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r>
              <a:rPr lang="en-US" sz="2800" spc="3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2800" marR="76200" indent="-4572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The only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protection </a:t>
            </a: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available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suppliers of  </a:t>
            </a: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goods and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services was </a:t>
            </a: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their relationships  with 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047230" y="2479039"/>
            <a:ext cx="622300" cy="576580"/>
          </a:xfrm>
          <a:custGeom>
            <a:avLst/>
            <a:gdLst/>
            <a:ahLst/>
            <a:cxnLst/>
            <a:rect l="l" t="t" r="r" b="b"/>
            <a:pathLst>
              <a:path w="622300" h="576580">
                <a:moveTo>
                  <a:pt x="97790" y="16510"/>
                </a:moveTo>
                <a:lnTo>
                  <a:pt x="52070" y="40639"/>
                </a:lnTo>
                <a:lnTo>
                  <a:pt x="43179" y="60960"/>
                </a:lnTo>
                <a:lnTo>
                  <a:pt x="43179" y="80010"/>
                </a:lnTo>
                <a:lnTo>
                  <a:pt x="64770" y="116839"/>
                </a:lnTo>
                <a:lnTo>
                  <a:pt x="71120" y="120650"/>
                </a:lnTo>
                <a:lnTo>
                  <a:pt x="41910" y="162560"/>
                </a:lnTo>
                <a:lnTo>
                  <a:pt x="20320" y="208280"/>
                </a:lnTo>
                <a:lnTo>
                  <a:pt x="6350" y="256539"/>
                </a:lnTo>
                <a:lnTo>
                  <a:pt x="0" y="306070"/>
                </a:lnTo>
                <a:lnTo>
                  <a:pt x="1270" y="358139"/>
                </a:lnTo>
                <a:lnTo>
                  <a:pt x="10160" y="407670"/>
                </a:lnTo>
                <a:lnTo>
                  <a:pt x="27940" y="455930"/>
                </a:lnTo>
                <a:lnTo>
                  <a:pt x="53340" y="502920"/>
                </a:lnTo>
                <a:lnTo>
                  <a:pt x="69850" y="524510"/>
                </a:lnTo>
                <a:lnTo>
                  <a:pt x="76200" y="534670"/>
                </a:lnTo>
                <a:lnTo>
                  <a:pt x="86360" y="543560"/>
                </a:lnTo>
                <a:lnTo>
                  <a:pt x="93979" y="552450"/>
                </a:lnTo>
                <a:lnTo>
                  <a:pt x="111760" y="570230"/>
                </a:lnTo>
                <a:lnTo>
                  <a:pt x="121920" y="576580"/>
                </a:lnTo>
                <a:lnTo>
                  <a:pt x="113029" y="551180"/>
                </a:lnTo>
                <a:lnTo>
                  <a:pt x="105410" y="524510"/>
                </a:lnTo>
                <a:lnTo>
                  <a:pt x="101600" y="496570"/>
                </a:lnTo>
                <a:lnTo>
                  <a:pt x="99060" y="469900"/>
                </a:lnTo>
                <a:lnTo>
                  <a:pt x="99060" y="443230"/>
                </a:lnTo>
                <a:lnTo>
                  <a:pt x="105410" y="388620"/>
                </a:lnTo>
                <a:lnTo>
                  <a:pt x="121920" y="336550"/>
                </a:lnTo>
                <a:lnTo>
                  <a:pt x="144779" y="288289"/>
                </a:lnTo>
                <a:lnTo>
                  <a:pt x="177800" y="243839"/>
                </a:lnTo>
                <a:lnTo>
                  <a:pt x="219710" y="204470"/>
                </a:lnTo>
                <a:lnTo>
                  <a:pt x="265429" y="172720"/>
                </a:lnTo>
                <a:lnTo>
                  <a:pt x="313690" y="151130"/>
                </a:lnTo>
                <a:lnTo>
                  <a:pt x="363220" y="137160"/>
                </a:lnTo>
                <a:lnTo>
                  <a:pt x="412750" y="132080"/>
                </a:lnTo>
                <a:lnTo>
                  <a:pt x="583655" y="132080"/>
                </a:lnTo>
                <a:lnTo>
                  <a:pt x="572770" y="116839"/>
                </a:lnTo>
                <a:lnTo>
                  <a:pt x="551179" y="93980"/>
                </a:lnTo>
                <a:lnTo>
                  <a:pt x="527050" y="72389"/>
                </a:lnTo>
                <a:lnTo>
                  <a:pt x="501650" y="54610"/>
                </a:lnTo>
                <a:lnTo>
                  <a:pt x="495495" y="50800"/>
                </a:lnTo>
                <a:lnTo>
                  <a:pt x="148590" y="50800"/>
                </a:lnTo>
                <a:lnTo>
                  <a:pt x="140970" y="38100"/>
                </a:lnTo>
                <a:lnTo>
                  <a:pt x="134620" y="31750"/>
                </a:lnTo>
                <a:lnTo>
                  <a:pt x="121920" y="21589"/>
                </a:lnTo>
                <a:lnTo>
                  <a:pt x="114300" y="19050"/>
                </a:lnTo>
                <a:lnTo>
                  <a:pt x="105410" y="17780"/>
                </a:lnTo>
                <a:lnTo>
                  <a:pt x="97790" y="16510"/>
                </a:lnTo>
                <a:close/>
              </a:path>
              <a:path w="622300" h="576580">
                <a:moveTo>
                  <a:pt x="583655" y="132080"/>
                </a:moveTo>
                <a:lnTo>
                  <a:pt x="438150" y="132080"/>
                </a:lnTo>
                <a:lnTo>
                  <a:pt x="462279" y="134620"/>
                </a:lnTo>
                <a:lnTo>
                  <a:pt x="487679" y="139700"/>
                </a:lnTo>
                <a:lnTo>
                  <a:pt x="534670" y="152400"/>
                </a:lnTo>
                <a:lnTo>
                  <a:pt x="580390" y="173989"/>
                </a:lnTo>
                <a:lnTo>
                  <a:pt x="622300" y="201930"/>
                </a:lnTo>
                <a:lnTo>
                  <a:pt x="619760" y="194310"/>
                </a:lnTo>
                <a:lnTo>
                  <a:pt x="615950" y="187960"/>
                </a:lnTo>
                <a:lnTo>
                  <a:pt x="604520" y="165100"/>
                </a:lnTo>
                <a:lnTo>
                  <a:pt x="601979" y="158750"/>
                </a:lnTo>
                <a:lnTo>
                  <a:pt x="591820" y="143510"/>
                </a:lnTo>
                <a:lnTo>
                  <a:pt x="583655" y="132080"/>
                </a:lnTo>
                <a:close/>
              </a:path>
              <a:path w="622300" h="576580">
                <a:moveTo>
                  <a:pt x="327660" y="0"/>
                </a:moveTo>
                <a:lnTo>
                  <a:pt x="266700" y="5080"/>
                </a:lnTo>
                <a:lnTo>
                  <a:pt x="207010" y="21589"/>
                </a:lnTo>
                <a:lnTo>
                  <a:pt x="148590" y="50800"/>
                </a:lnTo>
                <a:lnTo>
                  <a:pt x="495495" y="50800"/>
                </a:lnTo>
                <a:lnTo>
                  <a:pt x="448310" y="25400"/>
                </a:lnTo>
                <a:lnTo>
                  <a:pt x="388620" y="6350"/>
                </a:lnTo>
                <a:lnTo>
                  <a:pt x="32766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74659" y="2466339"/>
            <a:ext cx="645160" cy="596900"/>
          </a:xfrm>
          <a:custGeom>
            <a:avLst/>
            <a:gdLst/>
            <a:ahLst/>
            <a:cxnLst/>
            <a:rect l="l" t="t" r="r" b="b"/>
            <a:pathLst>
              <a:path w="645159" h="596900">
                <a:moveTo>
                  <a:pt x="579194" y="135889"/>
                </a:moveTo>
                <a:lnTo>
                  <a:pt x="217170" y="135889"/>
                </a:lnTo>
                <a:lnTo>
                  <a:pt x="243840" y="138430"/>
                </a:lnTo>
                <a:lnTo>
                  <a:pt x="269240" y="142239"/>
                </a:lnTo>
                <a:lnTo>
                  <a:pt x="321310" y="156210"/>
                </a:lnTo>
                <a:lnTo>
                  <a:pt x="369570" y="177800"/>
                </a:lnTo>
                <a:lnTo>
                  <a:pt x="419100" y="210820"/>
                </a:lnTo>
                <a:lnTo>
                  <a:pt x="461010" y="251460"/>
                </a:lnTo>
                <a:lnTo>
                  <a:pt x="494030" y="297180"/>
                </a:lnTo>
                <a:lnTo>
                  <a:pt x="520700" y="347980"/>
                </a:lnTo>
                <a:lnTo>
                  <a:pt x="535940" y="401320"/>
                </a:lnTo>
                <a:lnTo>
                  <a:pt x="542290" y="457200"/>
                </a:lnTo>
                <a:lnTo>
                  <a:pt x="542290" y="485139"/>
                </a:lnTo>
                <a:lnTo>
                  <a:pt x="539750" y="514350"/>
                </a:lnTo>
                <a:lnTo>
                  <a:pt x="535940" y="542289"/>
                </a:lnTo>
                <a:lnTo>
                  <a:pt x="528320" y="570230"/>
                </a:lnTo>
                <a:lnTo>
                  <a:pt x="518160" y="596900"/>
                </a:lnTo>
                <a:lnTo>
                  <a:pt x="528320" y="589280"/>
                </a:lnTo>
                <a:lnTo>
                  <a:pt x="538480" y="580389"/>
                </a:lnTo>
                <a:lnTo>
                  <a:pt x="556260" y="562610"/>
                </a:lnTo>
                <a:lnTo>
                  <a:pt x="574040" y="542289"/>
                </a:lnTo>
                <a:lnTo>
                  <a:pt x="581660" y="530860"/>
                </a:lnTo>
                <a:lnTo>
                  <a:pt x="589280" y="520700"/>
                </a:lnTo>
                <a:lnTo>
                  <a:pt x="615950" y="472439"/>
                </a:lnTo>
                <a:lnTo>
                  <a:pt x="633730" y="422910"/>
                </a:lnTo>
                <a:lnTo>
                  <a:pt x="643890" y="370839"/>
                </a:lnTo>
                <a:lnTo>
                  <a:pt x="645160" y="318770"/>
                </a:lnTo>
                <a:lnTo>
                  <a:pt x="638810" y="267970"/>
                </a:lnTo>
                <a:lnTo>
                  <a:pt x="624840" y="218439"/>
                </a:lnTo>
                <a:lnTo>
                  <a:pt x="603250" y="171450"/>
                </a:lnTo>
                <a:lnTo>
                  <a:pt x="579194" y="135889"/>
                </a:lnTo>
                <a:close/>
              </a:path>
              <a:path w="645159" h="596900">
                <a:moveTo>
                  <a:pt x="304800" y="0"/>
                </a:moveTo>
                <a:lnTo>
                  <a:pt x="242570" y="6350"/>
                </a:lnTo>
                <a:lnTo>
                  <a:pt x="180340" y="25400"/>
                </a:lnTo>
                <a:lnTo>
                  <a:pt x="125730" y="55880"/>
                </a:lnTo>
                <a:lnTo>
                  <a:pt x="74930" y="96520"/>
                </a:lnTo>
                <a:lnTo>
                  <a:pt x="31750" y="148589"/>
                </a:lnTo>
                <a:lnTo>
                  <a:pt x="27940" y="156210"/>
                </a:lnTo>
                <a:lnTo>
                  <a:pt x="17780" y="171450"/>
                </a:lnTo>
                <a:lnTo>
                  <a:pt x="13970" y="177800"/>
                </a:lnTo>
                <a:lnTo>
                  <a:pt x="10160" y="185420"/>
                </a:lnTo>
                <a:lnTo>
                  <a:pt x="6350" y="194310"/>
                </a:lnTo>
                <a:lnTo>
                  <a:pt x="3810" y="200660"/>
                </a:lnTo>
                <a:lnTo>
                  <a:pt x="0" y="208280"/>
                </a:lnTo>
                <a:lnTo>
                  <a:pt x="43180" y="179070"/>
                </a:lnTo>
                <a:lnTo>
                  <a:pt x="90170" y="157480"/>
                </a:lnTo>
                <a:lnTo>
                  <a:pt x="140970" y="142239"/>
                </a:lnTo>
                <a:lnTo>
                  <a:pt x="191770" y="135889"/>
                </a:lnTo>
                <a:lnTo>
                  <a:pt x="579194" y="135889"/>
                </a:lnTo>
                <a:lnTo>
                  <a:pt x="574040" y="128270"/>
                </a:lnTo>
                <a:lnTo>
                  <a:pt x="582930" y="119380"/>
                </a:lnTo>
                <a:lnTo>
                  <a:pt x="590550" y="107950"/>
                </a:lnTo>
                <a:lnTo>
                  <a:pt x="595630" y="96520"/>
                </a:lnTo>
                <a:lnTo>
                  <a:pt x="596900" y="82550"/>
                </a:lnTo>
                <a:lnTo>
                  <a:pt x="595630" y="69850"/>
                </a:lnTo>
                <a:lnTo>
                  <a:pt x="591820" y="59689"/>
                </a:lnTo>
                <a:lnTo>
                  <a:pt x="588191" y="53339"/>
                </a:lnTo>
                <a:lnTo>
                  <a:pt x="490220" y="53339"/>
                </a:lnTo>
                <a:lnTo>
                  <a:pt x="461010" y="36830"/>
                </a:lnTo>
                <a:lnTo>
                  <a:pt x="431800" y="22860"/>
                </a:lnTo>
                <a:lnTo>
                  <a:pt x="400050" y="11430"/>
                </a:lnTo>
                <a:lnTo>
                  <a:pt x="368300" y="5080"/>
                </a:lnTo>
                <a:lnTo>
                  <a:pt x="336550" y="1270"/>
                </a:lnTo>
                <a:lnTo>
                  <a:pt x="304800" y="0"/>
                </a:lnTo>
                <a:close/>
              </a:path>
              <a:path w="645159" h="596900">
                <a:moveTo>
                  <a:pt x="539750" y="24130"/>
                </a:moveTo>
                <a:lnTo>
                  <a:pt x="533400" y="25400"/>
                </a:lnTo>
                <a:lnTo>
                  <a:pt x="524510" y="26670"/>
                </a:lnTo>
                <a:lnTo>
                  <a:pt x="518160" y="29210"/>
                </a:lnTo>
                <a:lnTo>
                  <a:pt x="505460" y="36830"/>
                </a:lnTo>
                <a:lnTo>
                  <a:pt x="495300" y="46989"/>
                </a:lnTo>
                <a:lnTo>
                  <a:pt x="490220" y="53339"/>
                </a:lnTo>
                <a:lnTo>
                  <a:pt x="588191" y="53339"/>
                </a:lnTo>
                <a:lnTo>
                  <a:pt x="551180" y="25400"/>
                </a:lnTo>
                <a:lnTo>
                  <a:pt x="539750" y="2413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93000" y="3014979"/>
            <a:ext cx="842010" cy="595630"/>
          </a:xfrm>
          <a:custGeom>
            <a:avLst/>
            <a:gdLst/>
            <a:ahLst/>
            <a:cxnLst/>
            <a:rect l="l" t="t" r="r" b="b"/>
            <a:pathLst>
              <a:path w="842009" h="595629">
                <a:moveTo>
                  <a:pt x="0" y="0"/>
                </a:moveTo>
                <a:lnTo>
                  <a:pt x="290829" y="415290"/>
                </a:lnTo>
                <a:lnTo>
                  <a:pt x="287020" y="427990"/>
                </a:lnTo>
                <a:lnTo>
                  <a:pt x="284479" y="455930"/>
                </a:lnTo>
                <a:lnTo>
                  <a:pt x="285865" y="469900"/>
                </a:lnTo>
                <a:lnTo>
                  <a:pt x="287020" y="482600"/>
                </a:lnTo>
                <a:lnTo>
                  <a:pt x="290829" y="496570"/>
                </a:lnTo>
                <a:lnTo>
                  <a:pt x="295909" y="510540"/>
                </a:lnTo>
                <a:lnTo>
                  <a:pt x="302259" y="521970"/>
                </a:lnTo>
                <a:lnTo>
                  <a:pt x="308609" y="534670"/>
                </a:lnTo>
                <a:lnTo>
                  <a:pt x="335279" y="563880"/>
                </a:lnTo>
                <a:lnTo>
                  <a:pt x="370840" y="584200"/>
                </a:lnTo>
                <a:lnTo>
                  <a:pt x="422909" y="595630"/>
                </a:lnTo>
                <a:lnTo>
                  <a:pt x="438150" y="594360"/>
                </a:lnTo>
                <a:lnTo>
                  <a:pt x="491490" y="577850"/>
                </a:lnTo>
                <a:lnTo>
                  <a:pt x="532129" y="543560"/>
                </a:lnTo>
                <a:lnTo>
                  <a:pt x="557529" y="496570"/>
                </a:lnTo>
                <a:lnTo>
                  <a:pt x="563879" y="469900"/>
                </a:lnTo>
                <a:lnTo>
                  <a:pt x="563879" y="441960"/>
                </a:lnTo>
                <a:lnTo>
                  <a:pt x="562609" y="435610"/>
                </a:lnTo>
                <a:lnTo>
                  <a:pt x="561340" y="427990"/>
                </a:lnTo>
                <a:lnTo>
                  <a:pt x="560070" y="421640"/>
                </a:lnTo>
                <a:lnTo>
                  <a:pt x="557529" y="415290"/>
                </a:lnTo>
                <a:lnTo>
                  <a:pt x="641503" y="353060"/>
                </a:lnTo>
                <a:lnTo>
                  <a:pt x="518159" y="353060"/>
                </a:lnTo>
                <a:lnTo>
                  <a:pt x="508000" y="344170"/>
                </a:lnTo>
                <a:lnTo>
                  <a:pt x="495300" y="335280"/>
                </a:lnTo>
                <a:lnTo>
                  <a:pt x="482600" y="328930"/>
                </a:lnTo>
                <a:lnTo>
                  <a:pt x="479107" y="327660"/>
                </a:lnTo>
                <a:lnTo>
                  <a:pt x="369570" y="327660"/>
                </a:lnTo>
                <a:lnTo>
                  <a:pt x="0" y="0"/>
                </a:lnTo>
                <a:close/>
              </a:path>
              <a:path w="842009" h="595629">
                <a:moveTo>
                  <a:pt x="842009" y="204470"/>
                </a:moveTo>
                <a:lnTo>
                  <a:pt x="518159" y="353060"/>
                </a:lnTo>
                <a:lnTo>
                  <a:pt x="641503" y="353060"/>
                </a:lnTo>
                <a:lnTo>
                  <a:pt x="842009" y="204470"/>
                </a:lnTo>
                <a:close/>
              </a:path>
              <a:path w="842009" h="595629">
                <a:moveTo>
                  <a:pt x="426720" y="314960"/>
                </a:moveTo>
                <a:lnTo>
                  <a:pt x="410209" y="316230"/>
                </a:lnTo>
                <a:lnTo>
                  <a:pt x="400050" y="318770"/>
                </a:lnTo>
                <a:lnTo>
                  <a:pt x="393700" y="318770"/>
                </a:lnTo>
                <a:lnTo>
                  <a:pt x="389890" y="320040"/>
                </a:lnTo>
                <a:lnTo>
                  <a:pt x="383540" y="322580"/>
                </a:lnTo>
                <a:lnTo>
                  <a:pt x="379729" y="323850"/>
                </a:lnTo>
                <a:lnTo>
                  <a:pt x="374650" y="325120"/>
                </a:lnTo>
                <a:lnTo>
                  <a:pt x="369570" y="327660"/>
                </a:lnTo>
                <a:lnTo>
                  <a:pt x="479107" y="327660"/>
                </a:lnTo>
                <a:lnTo>
                  <a:pt x="468629" y="323850"/>
                </a:lnTo>
                <a:lnTo>
                  <a:pt x="455929" y="318770"/>
                </a:lnTo>
                <a:lnTo>
                  <a:pt x="440690" y="316230"/>
                </a:lnTo>
                <a:lnTo>
                  <a:pt x="426720" y="31496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109459" y="2611120"/>
            <a:ext cx="1497330" cy="1681480"/>
          </a:xfrm>
          <a:custGeom>
            <a:avLst/>
            <a:gdLst/>
            <a:ahLst/>
            <a:cxnLst/>
            <a:rect l="l" t="t" r="r" b="b"/>
            <a:pathLst>
              <a:path w="1497329" h="1681479">
                <a:moveTo>
                  <a:pt x="796290" y="0"/>
                </a:moveTo>
                <a:lnTo>
                  <a:pt x="783590" y="1269"/>
                </a:lnTo>
                <a:lnTo>
                  <a:pt x="758190" y="6350"/>
                </a:lnTo>
                <a:lnTo>
                  <a:pt x="732790" y="13969"/>
                </a:lnTo>
                <a:lnTo>
                  <a:pt x="721360" y="20319"/>
                </a:lnTo>
                <a:lnTo>
                  <a:pt x="708660" y="26669"/>
                </a:lnTo>
                <a:lnTo>
                  <a:pt x="669290" y="62229"/>
                </a:lnTo>
                <a:lnTo>
                  <a:pt x="648970" y="95250"/>
                </a:lnTo>
                <a:lnTo>
                  <a:pt x="640080" y="120650"/>
                </a:lnTo>
                <a:lnTo>
                  <a:pt x="607060" y="125729"/>
                </a:lnTo>
                <a:lnTo>
                  <a:pt x="541020" y="142239"/>
                </a:lnTo>
                <a:lnTo>
                  <a:pt x="477520" y="163829"/>
                </a:lnTo>
                <a:lnTo>
                  <a:pt x="416560" y="190500"/>
                </a:lnTo>
                <a:lnTo>
                  <a:pt x="359410" y="222250"/>
                </a:lnTo>
                <a:lnTo>
                  <a:pt x="304800" y="259079"/>
                </a:lnTo>
                <a:lnTo>
                  <a:pt x="254000" y="300989"/>
                </a:lnTo>
                <a:lnTo>
                  <a:pt x="228600" y="322579"/>
                </a:lnTo>
                <a:lnTo>
                  <a:pt x="184150" y="369569"/>
                </a:lnTo>
                <a:lnTo>
                  <a:pt x="163830" y="396239"/>
                </a:lnTo>
                <a:lnTo>
                  <a:pt x="143510" y="421639"/>
                </a:lnTo>
                <a:lnTo>
                  <a:pt x="106680" y="477519"/>
                </a:lnTo>
                <a:lnTo>
                  <a:pt x="76200" y="534669"/>
                </a:lnTo>
                <a:lnTo>
                  <a:pt x="49530" y="595629"/>
                </a:lnTo>
                <a:lnTo>
                  <a:pt x="27940" y="660400"/>
                </a:lnTo>
                <a:lnTo>
                  <a:pt x="12700" y="726439"/>
                </a:lnTo>
                <a:lnTo>
                  <a:pt x="3810" y="795019"/>
                </a:lnTo>
                <a:lnTo>
                  <a:pt x="0" y="864869"/>
                </a:lnTo>
                <a:lnTo>
                  <a:pt x="1270" y="902969"/>
                </a:lnTo>
                <a:lnTo>
                  <a:pt x="3810" y="941069"/>
                </a:lnTo>
                <a:lnTo>
                  <a:pt x="7620" y="979169"/>
                </a:lnTo>
                <a:lnTo>
                  <a:pt x="15240" y="1017269"/>
                </a:lnTo>
                <a:lnTo>
                  <a:pt x="33020" y="1088389"/>
                </a:lnTo>
                <a:lnTo>
                  <a:pt x="59690" y="1156969"/>
                </a:lnTo>
                <a:lnTo>
                  <a:pt x="90170" y="1223009"/>
                </a:lnTo>
                <a:lnTo>
                  <a:pt x="128270" y="1283969"/>
                </a:lnTo>
                <a:lnTo>
                  <a:pt x="148590" y="1314449"/>
                </a:lnTo>
                <a:lnTo>
                  <a:pt x="170180" y="1343659"/>
                </a:lnTo>
                <a:lnTo>
                  <a:pt x="219710" y="1395729"/>
                </a:lnTo>
                <a:lnTo>
                  <a:pt x="59690" y="1681479"/>
                </a:lnTo>
                <a:lnTo>
                  <a:pt x="299720" y="1465579"/>
                </a:lnTo>
                <a:lnTo>
                  <a:pt x="675640" y="1465579"/>
                </a:lnTo>
                <a:lnTo>
                  <a:pt x="669290" y="1464309"/>
                </a:lnTo>
                <a:lnTo>
                  <a:pt x="636270" y="1454149"/>
                </a:lnTo>
                <a:lnTo>
                  <a:pt x="604520" y="1443989"/>
                </a:lnTo>
                <a:lnTo>
                  <a:pt x="543560" y="1418589"/>
                </a:lnTo>
                <a:lnTo>
                  <a:pt x="514350" y="1402079"/>
                </a:lnTo>
                <a:lnTo>
                  <a:pt x="486410" y="1386839"/>
                </a:lnTo>
                <a:lnTo>
                  <a:pt x="431800" y="1350009"/>
                </a:lnTo>
                <a:lnTo>
                  <a:pt x="382270" y="1308099"/>
                </a:lnTo>
                <a:lnTo>
                  <a:pt x="336550" y="1262379"/>
                </a:lnTo>
                <a:lnTo>
                  <a:pt x="294640" y="1212849"/>
                </a:lnTo>
                <a:lnTo>
                  <a:pt x="242570" y="1130299"/>
                </a:lnTo>
                <a:lnTo>
                  <a:pt x="213360" y="1070609"/>
                </a:lnTo>
                <a:lnTo>
                  <a:pt x="190500" y="1008379"/>
                </a:lnTo>
                <a:lnTo>
                  <a:pt x="173990" y="943609"/>
                </a:lnTo>
                <a:lnTo>
                  <a:pt x="168910" y="909319"/>
                </a:lnTo>
                <a:lnTo>
                  <a:pt x="163830" y="876300"/>
                </a:lnTo>
                <a:lnTo>
                  <a:pt x="161290" y="840739"/>
                </a:lnTo>
                <a:lnTo>
                  <a:pt x="161290" y="772159"/>
                </a:lnTo>
                <a:lnTo>
                  <a:pt x="173990" y="670559"/>
                </a:lnTo>
                <a:lnTo>
                  <a:pt x="190500" y="604519"/>
                </a:lnTo>
                <a:lnTo>
                  <a:pt x="213360" y="543559"/>
                </a:lnTo>
                <a:lnTo>
                  <a:pt x="242570" y="483869"/>
                </a:lnTo>
                <a:lnTo>
                  <a:pt x="275590" y="427989"/>
                </a:lnTo>
                <a:lnTo>
                  <a:pt x="314960" y="375919"/>
                </a:lnTo>
                <a:lnTo>
                  <a:pt x="382270" y="304800"/>
                </a:lnTo>
                <a:lnTo>
                  <a:pt x="431800" y="262889"/>
                </a:lnTo>
                <a:lnTo>
                  <a:pt x="458470" y="245109"/>
                </a:lnTo>
                <a:lnTo>
                  <a:pt x="486410" y="226059"/>
                </a:lnTo>
                <a:lnTo>
                  <a:pt x="543560" y="195579"/>
                </a:lnTo>
                <a:lnTo>
                  <a:pt x="604520" y="170179"/>
                </a:lnTo>
                <a:lnTo>
                  <a:pt x="669290" y="149859"/>
                </a:lnTo>
                <a:lnTo>
                  <a:pt x="768350" y="132079"/>
                </a:lnTo>
                <a:lnTo>
                  <a:pt x="838200" y="128269"/>
                </a:lnTo>
                <a:lnTo>
                  <a:pt x="938530" y="128269"/>
                </a:lnTo>
                <a:lnTo>
                  <a:pt x="927100" y="101600"/>
                </a:lnTo>
                <a:lnTo>
                  <a:pt x="910590" y="55879"/>
                </a:lnTo>
                <a:lnTo>
                  <a:pt x="882650" y="24129"/>
                </a:lnTo>
                <a:lnTo>
                  <a:pt x="844550" y="6350"/>
                </a:lnTo>
                <a:lnTo>
                  <a:pt x="821690" y="2539"/>
                </a:lnTo>
                <a:lnTo>
                  <a:pt x="796290" y="0"/>
                </a:lnTo>
                <a:close/>
              </a:path>
              <a:path w="1497329" h="1681479">
                <a:moveTo>
                  <a:pt x="1340802" y="1451609"/>
                </a:moveTo>
                <a:lnTo>
                  <a:pt x="1221740" y="1451609"/>
                </a:lnTo>
                <a:lnTo>
                  <a:pt x="1461770" y="1668779"/>
                </a:lnTo>
                <a:lnTo>
                  <a:pt x="1340802" y="1451609"/>
                </a:lnTo>
                <a:close/>
              </a:path>
              <a:path w="1497329" h="1681479">
                <a:moveTo>
                  <a:pt x="675640" y="1465579"/>
                </a:moveTo>
                <a:lnTo>
                  <a:pt x="299720" y="1465579"/>
                </a:lnTo>
                <a:lnTo>
                  <a:pt x="323850" y="1483359"/>
                </a:lnTo>
                <a:lnTo>
                  <a:pt x="373380" y="1515109"/>
                </a:lnTo>
                <a:lnTo>
                  <a:pt x="425450" y="1543049"/>
                </a:lnTo>
                <a:lnTo>
                  <a:pt x="480060" y="1567179"/>
                </a:lnTo>
                <a:lnTo>
                  <a:pt x="537210" y="1586229"/>
                </a:lnTo>
                <a:lnTo>
                  <a:pt x="627380" y="1607819"/>
                </a:lnTo>
                <a:lnTo>
                  <a:pt x="718820" y="1616709"/>
                </a:lnTo>
                <a:lnTo>
                  <a:pt x="750570" y="1617979"/>
                </a:lnTo>
                <a:lnTo>
                  <a:pt x="783590" y="1616709"/>
                </a:lnTo>
                <a:lnTo>
                  <a:pt x="849630" y="1611629"/>
                </a:lnTo>
                <a:lnTo>
                  <a:pt x="913130" y="1600199"/>
                </a:lnTo>
                <a:lnTo>
                  <a:pt x="975360" y="1583689"/>
                </a:lnTo>
                <a:lnTo>
                  <a:pt x="1035050" y="1562099"/>
                </a:lnTo>
                <a:lnTo>
                  <a:pt x="1090930" y="1536699"/>
                </a:lnTo>
                <a:lnTo>
                  <a:pt x="1145540" y="1506219"/>
                </a:lnTo>
                <a:lnTo>
                  <a:pt x="1177652" y="1484629"/>
                </a:lnTo>
                <a:lnTo>
                  <a:pt x="838200" y="1484629"/>
                </a:lnTo>
                <a:lnTo>
                  <a:pt x="803910" y="1483359"/>
                </a:lnTo>
                <a:lnTo>
                  <a:pt x="768350" y="1480819"/>
                </a:lnTo>
                <a:lnTo>
                  <a:pt x="735330" y="1477009"/>
                </a:lnTo>
                <a:lnTo>
                  <a:pt x="701040" y="1470659"/>
                </a:lnTo>
                <a:lnTo>
                  <a:pt x="675640" y="1465579"/>
                </a:lnTo>
                <a:close/>
              </a:path>
              <a:path w="1497329" h="1681479">
                <a:moveTo>
                  <a:pt x="1497330" y="966469"/>
                </a:moveTo>
                <a:lnTo>
                  <a:pt x="1482090" y="1021079"/>
                </a:lnTo>
                <a:lnTo>
                  <a:pt x="1461770" y="1074419"/>
                </a:lnTo>
                <a:lnTo>
                  <a:pt x="1436370" y="1123949"/>
                </a:lnTo>
                <a:lnTo>
                  <a:pt x="1423670" y="1149349"/>
                </a:lnTo>
                <a:lnTo>
                  <a:pt x="1393190" y="1196339"/>
                </a:lnTo>
                <a:lnTo>
                  <a:pt x="1358900" y="1240789"/>
                </a:lnTo>
                <a:lnTo>
                  <a:pt x="1322070" y="1281429"/>
                </a:lnTo>
                <a:lnTo>
                  <a:pt x="1281430" y="1319529"/>
                </a:lnTo>
                <a:lnTo>
                  <a:pt x="1238250" y="1353819"/>
                </a:lnTo>
                <a:lnTo>
                  <a:pt x="1191260" y="1385569"/>
                </a:lnTo>
                <a:lnTo>
                  <a:pt x="1117600" y="1424939"/>
                </a:lnTo>
                <a:lnTo>
                  <a:pt x="1065530" y="1445259"/>
                </a:lnTo>
                <a:lnTo>
                  <a:pt x="1012190" y="1463039"/>
                </a:lnTo>
                <a:lnTo>
                  <a:pt x="927100" y="1479549"/>
                </a:lnTo>
                <a:lnTo>
                  <a:pt x="838200" y="1484629"/>
                </a:lnTo>
                <a:lnTo>
                  <a:pt x="1177652" y="1484629"/>
                </a:lnTo>
                <a:lnTo>
                  <a:pt x="1197610" y="1470659"/>
                </a:lnTo>
                <a:lnTo>
                  <a:pt x="1221740" y="1451609"/>
                </a:lnTo>
                <a:lnTo>
                  <a:pt x="1340802" y="1451609"/>
                </a:lnTo>
                <a:lnTo>
                  <a:pt x="1300480" y="1379219"/>
                </a:lnTo>
                <a:lnTo>
                  <a:pt x="1338580" y="1336039"/>
                </a:lnTo>
                <a:lnTo>
                  <a:pt x="1371600" y="1290319"/>
                </a:lnTo>
                <a:lnTo>
                  <a:pt x="1388110" y="1266189"/>
                </a:lnTo>
                <a:lnTo>
                  <a:pt x="1403350" y="1242059"/>
                </a:lnTo>
                <a:lnTo>
                  <a:pt x="1417320" y="1216659"/>
                </a:lnTo>
                <a:lnTo>
                  <a:pt x="1430020" y="1189989"/>
                </a:lnTo>
                <a:lnTo>
                  <a:pt x="1442720" y="1164589"/>
                </a:lnTo>
                <a:lnTo>
                  <a:pt x="1463040" y="1109979"/>
                </a:lnTo>
                <a:lnTo>
                  <a:pt x="1479550" y="1054099"/>
                </a:lnTo>
                <a:lnTo>
                  <a:pt x="1487170" y="1024889"/>
                </a:lnTo>
                <a:lnTo>
                  <a:pt x="1497330" y="966469"/>
                </a:lnTo>
                <a:close/>
              </a:path>
              <a:path w="1497329" h="1681479">
                <a:moveTo>
                  <a:pt x="938530" y="128269"/>
                </a:moveTo>
                <a:lnTo>
                  <a:pt x="852170" y="128269"/>
                </a:lnTo>
                <a:lnTo>
                  <a:pt x="904240" y="132079"/>
                </a:lnTo>
                <a:lnTo>
                  <a:pt x="918210" y="134619"/>
                </a:lnTo>
                <a:lnTo>
                  <a:pt x="930910" y="135889"/>
                </a:lnTo>
                <a:lnTo>
                  <a:pt x="939800" y="137159"/>
                </a:lnTo>
                <a:lnTo>
                  <a:pt x="942340" y="137159"/>
                </a:lnTo>
                <a:lnTo>
                  <a:pt x="938530" y="1282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000" y="529268"/>
            <a:ext cx="723900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latin typeface="Algerian" panose="04020705040A02060702" pitchFamily="82" charset="0"/>
              </a:rPr>
              <a:t>What </a:t>
            </a:r>
            <a:r>
              <a:rPr sz="4400" spc="-5" dirty="0">
                <a:latin typeface="Algerian" panose="04020705040A02060702" pitchFamily="82" charset="0"/>
              </a:rPr>
              <a:t>does </a:t>
            </a:r>
            <a:r>
              <a:rPr sz="4400" dirty="0">
                <a:latin typeface="Algerian" panose="04020705040A02060702" pitchFamily="82" charset="0"/>
              </a:rPr>
              <a:t>CRM</a:t>
            </a:r>
            <a:r>
              <a:rPr sz="4400" spc="-80" dirty="0">
                <a:latin typeface="Algerian" panose="04020705040A02060702" pitchFamily="82" charset="0"/>
              </a:rPr>
              <a:t> </a:t>
            </a:r>
            <a:r>
              <a:rPr sz="4400" spc="-5" dirty="0">
                <a:latin typeface="Algerian" panose="04020705040A02060702" pitchFamily="82" charset="0"/>
              </a:rPr>
              <a:t>involve?</a:t>
            </a:r>
            <a:endParaRPr sz="4400" dirty="0">
              <a:latin typeface="Algerian" panose="04020705040A02060702" pitchFamily="82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2400" y="1646887"/>
            <a:ext cx="8242300" cy="38395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>
              <a:lnSpc>
                <a:spcPct val="100000"/>
              </a:lnSpc>
              <a:spcBef>
                <a:spcPts val="100"/>
              </a:spcBef>
            </a:pPr>
            <a:r>
              <a:rPr sz="2800" spc="-10" dirty="0">
                <a:latin typeface="Arial" panose="020B0604020202020204" pitchFamily="34" charset="0"/>
                <a:cs typeface="Arial" panose="020B0604020202020204" pitchFamily="34" charset="0"/>
              </a:rPr>
              <a:t>CRM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involves the </a:t>
            </a: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following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 algn="just">
              <a:lnSpc>
                <a:spcPct val="100000"/>
              </a:lnSpc>
              <a:buChar char="•"/>
              <a:tabLst>
                <a:tab pos="355600" algn="l"/>
              </a:tabLst>
            </a:pP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Organisations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must become customer focused</a:t>
            </a:r>
          </a:p>
          <a:p>
            <a:pPr marL="355600" marR="5080" indent="-342900" algn="just">
              <a:lnSpc>
                <a:spcPct val="100000"/>
              </a:lnSpc>
              <a:spcBef>
                <a:spcPts val="700"/>
              </a:spcBef>
              <a:buChar char="•"/>
              <a:tabLst>
                <a:tab pos="355600" algn="l"/>
              </a:tabLst>
            </a:pP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Organisations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must be prepared to adapt so that 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take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needs into account and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delivers 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</a:p>
          <a:p>
            <a:pPr marL="355600" marR="222885" indent="-342900" algn="just">
              <a:lnSpc>
                <a:spcPct val="100000"/>
              </a:lnSpc>
              <a:spcBef>
                <a:spcPts val="690"/>
              </a:spcBef>
              <a:buChar char="•"/>
              <a:tabLst>
                <a:tab pos="355600" algn="l"/>
              </a:tabLst>
            </a:pP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Market research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must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be undertaken to assess 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needs and</a:t>
            </a:r>
            <a:r>
              <a:rPr sz="28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satisfaction</a:t>
            </a:r>
          </a:p>
        </p:txBody>
      </p:sp>
      <p:sp>
        <p:nvSpPr>
          <p:cNvPr id="4" name="object 4"/>
          <p:cNvSpPr/>
          <p:nvPr/>
        </p:nvSpPr>
        <p:spPr>
          <a:xfrm>
            <a:off x="6858000" y="901700"/>
            <a:ext cx="1548129" cy="1079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68655" y="690359"/>
            <a:ext cx="711962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latin typeface="Algerian" panose="04020705040A02060702" pitchFamily="82" charset="0"/>
              </a:rPr>
              <a:t>“</a:t>
            </a:r>
            <a:r>
              <a:rPr sz="4400" spc="-5" dirty="0">
                <a:latin typeface="Algerian" panose="04020705040A02060702" pitchFamily="82" charset="0"/>
              </a:rPr>
              <a:t>Strategically significant</a:t>
            </a:r>
            <a:r>
              <a:rPr sz="4400" spc="30" dirty="0">
                <a:latin typeface="Algerian" panose="04020705040A02060702" pitchFamily="82" charset="0"/>
              </a:rPr>
              <a:t> </a:t>
            </a:r>
            <a:r>
              <a:rPr sz="4400" dirty="0">
                <a:latin typeface="Algerian" panose="04020705040A02060702" pitchFamily="82" charset="0"/>
              </a:rPr>
              <a:t>customers”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7200" y="2331278"/>
            <a:ext cx="6642099" cy="34599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321310" indent="-457200">
              <a:lnSpc>
                <a:spcPct val="100000"/>
              </a:lnSpc>
              <a:spcBef>
                <a:spcPts val="100"/>
              </a:spcBef>
              <a:buFont typeface="Wingdings" panose="05000000000000000000" pitchFamily="2" charset="2"/>
              <a:buChar char="v"/>
            </a:pPr>
            <a:r>
              <a:rPr sz="2800" spc="-5" dirty="0">
                <a:latin typeface="Arial"/>
                <a:cs typeface="Arial"/>
              </a:rPr>
              <a:t>“Customer relationship management  focuses on strategically significant  </a:t>
            </a:r>
            <a:r>
              <a:rPr sz="2800" dirty="0">
                <a:latin typeface="Arial"/>
                <a:cs typeface="Arial"/>
              </a:rPr>
              <a:t>markets. </a:t>
            </a:r>
            <a:r>
              <a:rPr sz="2800" spc="-5" dirty="0">
                <a:latin typeface="Arial"/>
                <a:cs typeface="Arial"/>
              </a:rPr>
              <a:t>Not all customers are </a:t>
            </a:r>
            <a:r>
              <a:rPr sz="2800" spc="-10" dirty="0">
                <a:latin typeface="Arial"/>
                <a:cs typeface="Arial"/>
              </a:rPr>
              <a:t>equally  </a:t>
            </a:r>
            <a:r>
              <a:rPr sz="2800" spc="-5" dirty="0">
                <a:latin typeface="Arial"/>
                <a:cs typeface="Arial"/>
              </a:rPr>
              <a:t>important</a:t>
            </a:r>
            <a:r>
              <a:rPr sz="2800" spc="-5" dirty="0" smtClean="0">
                <a:latin typeface="Arial"/>
                <a:cs typeface="Arial"/>
              </a:rPr>
              <a:t>”</a:t>
            </a:r>
            <a:r>
              <a:rPr lang="en-US" sz="2800" spc="-5" dirty="0" smtClean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 marL="469900" marR="5080" indent="-4572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sz="2800" spc="-10" dirty="0">
                <a:latin typeface="Arial"/>
                <a:cs typeface="Arial"/>
              </a:rPr>
              <a:t>Building </a:t>
            </a:r>
            <a:r>
              <a:rPr sz="2800" spc="-5" dirty="0">
                <a:latin typeface="Arial"/>
                <a:cs typeface="Arial"/>
              </a:rPr>
              <a:t>relationships with customers  that </a:t>
            </a:r>
            <a:r>
              <a:rPr sz="2800" spc="-10" dirty="0">
                <a:latin typeface="Arial"/>
                <a:cs typeface="Arial"/>
              </a:rPr>
              <a:t>will </a:t>
            </a:r>
            <a:r>
              <a:rPr sz="2800" spc="-5" dirty="0">
                <a:latin typeface="Arial"/>
                <a:cs typeface="Arial"/>
              </a:rPr>
              <a:t>provide little value could result </a:t>
            </a:r>
            <a:r>
              <a:rPr sz="2800" spc="-10" dirty="0">
                <a:latin typeface="Arial"/>
                <a:cs typeface="Arial"/>
              </a:rPr>
              <a:t>in  </a:t>
            </a:r>
            <a:r>
              <a:rPr sz="2800" dirty="0">
                <a:latin typeface="Arial"/>
                <a:cs typeface="Arial"/>
              </a:rPr>
              <a:t>a </a:t>
            </a:r>
            <a:r>
              <a:rPr sz="2800" spc="-5" dirty="0">
                <a:latin typeface="Arial"/>
                <a:cs typeface="Arial"/>
              </a:rPr>
              <a:t>loss </a:t>
            </a:r>
            <a:r>
              <a:rPr sz="2800" dirty="0">
                <a:latin typeface="Arial"/>
                <a:cs typeface="Arial"/>
              </a:rPr>
              <a:t>of </a:t>
            </a:r>
            <a:r>
              <a:rPr sz="2800" spc="-5" dirty="0">
                <a:latin typeface="Arial"/>
                <a:cs typeface="Arial"/>
              </a:rPr>
              <a:t>time, </a:t>
            </a:r>
            <a:r>
              <a:rPr sz="2800" dirty="0">
                <a:latin typeface="Arial"/>
                <a:cs typeface="Arial"/>
              </a:rPr>
              <a:t>staff </a:t>
            </a:r>
            <a:r>
              <a:rPr sz="2800" spc="-5" dirty="0">
                <a:latin typeface="Arial"/>
                <a:cs typeface="Arial"/>
              </a:rPr>
              <a:t>and </a:t>
            </a:r>
            <a:r>
              <a:rPr sz="2800" spc="-10" dirty="0">
                <a:latin typeface="Arial"/>
                <a:cs typeface="Arial"/>
              </a:rPr>
              <a:t>financial  </a:t>
            </a:r>
            <a:r>
              <a:rPr sz="2800" spc="-5" dirty="0">
                <a:latin typeface="Arial"/>
                <a:cs typeface="Arial"/>
              </a:rPr>
              <a:t>resources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099300" y="2426970"/>
            <a:ext cx="1685290" cy="16687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1056640"/>
            <a:ext cx="5989321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306445" algn="l"/>
              </a:tabLst>
            </a:pPr>
            <a:r>
              <a:rPr sz="4400" dirty="0" smtClean="0">
                <a:latin typeface="Algerian" panose="04020705040A02060702" pitchFamily="82" charset="0"/>
              </a:rPr>
              <a:t>Fa</a:t>
            </a:r>
            <a:r>
              <a:rPr sz="4400" spc="5" dirty="0" smtClean="0">
                <a:latin typeface="Algerian" panose="04020705040A02060702" pitchFamily="82" charset="0"/>
              </a:rPr>
              <a:t>c</a:t>
            </a:r>
            <a:r>
              <a:rPr sz="4400" spc="-10" dirty="0" smtClean="0">
                <a:latin typeface="Algerian" panose="04020705040A02060702" pitchFamily="82" charset="0"/>
              </a:rPr>
              <a:t>e</a:t>
            </a:r>
            <a:r>
              <a:rPr sz="4400" dirty="0" smtClean="0">
                <a:latin typeface="Algerian" panose="04020705040A02060702" pitchFamily="82" charset="0"/>
              </a:rPr>
              <a:t>-</a:t>
            </a:r>
            <a:r>
              <a:rPr sz="4400" spc="-5" dirty="0" smtClean="0">
                <a:latin typeface="Algerian" panose="04020705040A02060702" pitchFamily="82" charset="0"/>
              </a:rPr>
              <a:t>t</a:t>
            </a:r>
            <a:r>
              <a:rPr sz="4400" dirty="0" smtClean="0">
                <a:latin typeface="Algerian" panose="04020705040A02060702" pitchFamily="82" charset="0"/>
              </a:rPr>
              <a:t>o</a:t>
            </a:r>
            <a:r>
              <a:rPr sz="4400" spc="-5" dirty="0" smtClean="0">
                <a:latin typeface="Algerian" panose="04020705040A02060702" pitchFamily="82" charset="0"/>
              </a:rPr>
              <a:t>-</a:t>
            </a:r>
            <a:r>
              <a:rPr sz="4400" spc="5" dirty="0" smtClean="0">
                <a:latin typeface="Algerian" panose="04020705040A02060702" pitchFamily="82" charset="0"/>
              </a:rPr>
              <a:t>f</a:t>
            </a:r>
            <a:r>
              <a:rPr sz="4400" spc="-10" dirty="0" smtClean="0">
                <a:latin typeface="Algerian" panose="04020705040A02060702" pitchFamily="82" charset="0"/>
              </a:rPr>
              <a:t>a</a:t>
            </a:r>
            <a:r>
              <a:rPr sz="4400" spc="5" dirty="0" smtClean="0">
                <a:latin typeface="Algerian" panose="04020705040A02060702" pitchFamily="82" charset="0"/>
              </a:rPr>
              <a:t>c</a:t>
            </a:r>
            <a:r>
              <a:rPr sz="4400" dirty="0" smtClean="0">
                <a:latin typeface="Algerian" panose="04020705040A02060702" pitchFamily="82" charset="0"/>
              </a:rPr>
              <a:t>e	CRM</a:t>
            </a:r>
            <a:endParaRPr sz="4400" dirty="0">
              <a:latin typeface="Algerian" panose="04020705040A02060702" pitchFamily="82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51841" y="2568835"/>
            <a:ext cx="7782559" cy="223176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9900" marR="240665" indent="-457200">
              <a:lnSpc>
                <a:spcPct val="79900"/>
              </a:lnSpc>
              <a:spcBef>
                <a:spcPts val="675"/>
              </a:spcBef>
              <a:buFont typeface="Wingdings" panose="05000000000000000000" pitchFamily="2" charset="2"/>
              <a:buChar char="v"/>
            </a:pPr>
            <a:r>
              <a:rPr sz="2800" spc="-10" dirty="0">
                <a:latin typeface="Arial"/>
                <a:cs typeface="Arial"/>
              </a:rPr>
              <a:t>CRM </a:t>
            </a:r>
            <a:r>
              <a:rPr sz="2800" spc="-5" dirty="0">
                <a:latin typeface="Arial"/>
                <a:cs typeface="Arial"/>
              </a:rPr>
              <a:t>can also be carried </a:t>
            </a:r>
            <a:r>
              <a:rPr sz="2800" spc="-10" dirty="0">
                <a:latin typeface="Arial"/>
                <a:cs typeface="Arial"/>
              </a:rPr>
              <a:t>out </a:t>
            </a:r>
            <a:r>
              <a:rPr sz="2800" spc="-5" dirty="0">
                <a:latin typeface="Arial"/>
                <a:cs typeface="Arial"/>
              </a:rPr>
              <a:t>in face-to-face interactions  </a:t>
            </a:r>
            <a:r>
              <a:rPr sz="2800" spc="-10" dirty="0">
                <a:latin typeface="Arial"/>
                <a:cs typeface="Arial"/>
              </a:rPr>
              <a:t>without </a:t>
            </a:r>
            <a:r>
              <a:rPr sz="2800" spc="-5" dirty="0">
                <a:latin typeface="Arial"/>
                <a:cs typeface="Arial"/>
              </a:rPr>
              <a:t>the use of</a:t>
            </a:r>
            <a:r>
              <a:rPr sz="2800" spc="40" dirty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technology</a:t>
            </a:r>
            <a:r>
              <a:rPr lang="en-US" sz="2800" spc="-5" dirty="0" smtClean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  <a:p>
            <a:pPr marL="469900" marR="185420" indent="-457200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sz="2800" spc="-5" dirty="0">
                <a:latin typeface="Arial"/>
                <a:cs typeface="Arial"/>
              </a:rPr>
              <a:t>Staff members often remember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names and favourite  services/products of regular customers and use this  information </a:t>
            </a:r>
            <a:r>
              <a:rPr sz="2800" dirty="0">
                <a:latin typeface="Arial"/>
                <a:cs typeface="Arial"/>
              </a:rPr>
              <a:t>to create a </a:t>
            </a:r>
            <a:r>
              <a:rPr sz="2800" spc="-5" dirty="0">
                <a:latin typeface="Arial"/>
                <a:cs typeface="Arial"/>
              </a:rPr>
              <a:t>personalised service for</a:t>
            </a:r>
            <a:r>
              <a:rPr sz="2800" spc="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them</a:t>
            </a:r>
            <a:r>
              <a:rPr sz="2800" spc="-5" dirty="0" smtClean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010400" y="1017271"/>
            <a:ext cx="1047750" cy="12687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3183"/>
            <a:ext cx="5791200" cy="1354217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Algerian" panose="04020705040A02060702" pitchFamily="82" charset="0"/>
              </a:rPr>
              <a:t>Fa</a:t>
            </a:r>
            <a:r>
              <a:rPr lang="en-US" sz="4400" spc="5" dirty="0">
                <a:latin typeface="Algerian" panose="04020705040A02060702" pitchFamily="82" charset="0"/>
              </a:rPr>
              <a:t>c</a:t>
            </a:r>
            <a:r>
              <a:rPr lang="en-US" sz="4400" spc="-10" dirty="0">
                <a:latin typeface="Algerian" panose="04020705040A02060702" pitchFamily="82" charset="0"/>
              </a:rPr>
              <a:t>e</a:t>
            </a:r>
            <a:r>
              <a:rPr lang="en-US" sz="4400" dirty="0">
                <a:latin typeface="Algerian" panose="04020705040A02060702" pitchFamily="82" charset="0"/>
              </a:rPr>
              <a:t>-</a:t>
            </a:r>
            <a:r>
              <a:rPr lang="en-US" sz="4400" spc="-5" dirty="0">
                <a:latin typeface="Algerian" panose="04020705040A02060702" pitchFamily="82" charset="0"/>
              </a:rPr>
              <a:t>t</a:t>
            </a:r>
            <a:r>
              <a:rPr lang="en-US" sz="4400" dirty="0">
                <a:latin typeface="Algerian" panose="04020705040A02060702" pitchFamily="82" charset="0"/>
              </a:rPr>
              <a:t>o</a:t>
            </a:r>
            <a:r>
              <a:rPr lang="en-US" sz="4400" spc="-5" dirty="0">
                <a:latin typeface="Algerian" panose="04020705040A02060702" pitchFamily="82" charset="0"/>
              </a:rPr>
              <a:t>-</a:t>
            </a:r>
            <a:r>
              <a:rPr lang="en-US" sz="4400" spc="5" dirty="0">
                <a:latin typeface="Algerian" panose="04020705040A02060702" pitchFamily="82" charset="0"/>
              </a:rPr>
              <a:t>f</a:t>
            </a:r>
            <a:r>
              <a:rPr lang="en-US" sz="4400" spc="-10" dirty="0">
                <a:latin typeface="Algerian" panose="04020705040A02060702" pitchFamily="82" charset="0"/>
              </a:rPr>
              <a:t>a</a:t>
            </a:r>
            <a:r>
              <a:rPr lang="en-US" sz="4400" spc="5" dirty="0">
                <a:latin typeface="Algerian" panose="04020705040A02060702" pitchFamily="82" charset="0"/>
              </a:rPr>
              <a:t>c</a:t>
            </a:r>
            <a:r>
              <a:rPr lang="en-US" sz="4400" dirty="0">
                <a:latin typeface="Algerian" panose="04020705040A02060702" pitchFamily="82" charset="0"/>
              </a:rPr>
              <a:t>e	CRM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535940" y="2579197"/>
            <a:ext cx="7988934" cy="2145203"/>
          </a:xfrm>
        </p:spPr>
        <p:txBody>
          <a:bodyPr>
            <a:normAutofit lnSpcReduction="10000"/>
          </a:bodyPr>
          <a:lstStyle/>
          <a:p>
            <a:pPr marL="12700" marR="125730" algn="just">
              <a:lnSpc>
                <a:spcPct val="79900"/>
              </a:lnSpc>
              <a:spcBef>
                <a:spcPts val="595"/>
              </a:spcBef>
            </a:pPr>
            <a:r>
              <a:rPr lang="en-US" sz="2800" b="1" spc="-10" dirty="0"/>
              <a:t>For </a:t>
            </a:r>
            <a:r>
              <a:rPr lang="en-US" sz="2800" b="1" spc="-5" dirty="0"/>
              <a:t>example</a:t>
            </a:r>
            <a:r>
              <a:rPr lang="en-US" sz="2800" spc="-5" dirty="0"/>
              <a:t>, in </a:t>
            </a:r>
            <a:r>
              <a:rPr lang="en-US" sz="2800" dirty="0"/>
              <a:t>a </a:t>
            </a:r>
            <a:r>
              <a:rPr lang="en-US" sz="2800" spc="-5" dirty="0"/>
              <a:t>hospital library you will know </a:t>
            </a:r>
            <a:r>
              <a:rPr lang="en-US" sz="2800" dirty="0"/>
              <a:t>the </a:t>
            </a:r>
            <a:r>
              <a:rPr lang="en-US" sz="2800" spc="-5" dirty="0"/>
              <a:t>name  of nurses that come in often </a:t>
            </a:r>
            <a:r>
              <a:rPr lang="en-US" sz="2800" spc="-10" dirty="0"/>
              <a:t>and probably </a:t>
            </a:r>
            <a:r>
              <a:rPr lang="en-US" sz="2800" spc="-5" dirty="0"/>
              <a:t>remember the  area that they work</a:t>
            </a:r>
            <a:r>
              <a:rPr lang="en-US" sz="2800" spc="10" dirty="0"/>
              <a:t> </a:t>
            </a:r>
            <a:r>
              <a:rPr lang="en-US" sz="2800" spc="-5" dirty="0"/>
              <a:t>in.</a:t>
            </a:r>
            <a:endParaRPr lang="en-US" sz="2800" dirty="0"/>
          </a:p>
          <a:p>
            <a:pPr marL="12700" marR="5080">
              <a:lnSpc>
                <a:spcPct val="80000"/>
              </a:lnSpc>
              <a:spcBef>
                <a:spcPts val="600"/>
              </a:spcBef>
            </a:pPr>
            <a:r>
              <a:rPr lang="en-US" sz="2800" spc="-5" dirty="0"/>
              <a:t>However, face-to-face </a:t>
            </a:r>
            <a:r>
              <a:rPr lang="en-US" sz="2800" spc="-10" dirty="0"/>
              <a:t>CRM </a:t>
            </a:r>
            <a:r>
              <a:rPr lang="en-US" sz="2800" spc="-5" dirty="0"/>
              <a:t>could prove less useful when  </a:t>
            </a:r>
            <a:r>
              <a:rPr lang="en-US" sz="2800" spc="-5" dirty="0" smtClean="0"/>
              <a:t>organizations </a:t>
            </a:r>
            <a:r>
              <a:rPr lang="en-US" sz="2800" spc="-5" dirty="0"/>
              <a:t>have </a:t>
            </a:r>
            <a:r>
              <a:rPr lang="en-US" sz="2800" dirty="0"/>
              <a:t>a </a:t>
            </a:r>
            <a:r>
              <a:rPr lang="en-US" sz="2800" spc="-5" dirty="0"/>
              <a:t>large number of customers</a:t>
            </a:r>
            <a:r>
              <a:rPr lang="en-US" sz="2800" spc="-5" dirty="0" smtClean="0"/>
              <a:t>.</a:t>
            </a:r>
            <a:endParaRPr lang="en-US" sz="2800" dirty="0"/>
          </a:p>
        </p:txBody>
      </p:sp>
      <p:sp>
        <p:nvSpPr>
          <p:cNvPr id="4" name="object 8"/>
          <p:cNvSpPr/>
          <p:nvPr/>
        </p:nvSpPr>
        <p:spPr>
          <a:xfrm>
            <a:off x="7010400" y="762000"/>
            <a:ext cx="1047750" cy="126872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62609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78839" y="990600"/>
            <a:ext cx="5741035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dirty="0">
                <a:latin typeface="Algerian" panose="04020705040A02060702" pitchFamily="82" charset="0"/>
              </a:rPr>
              <a:t>Benefits of</a:t>
            </a:r>
            <a:r>
              <a:rPr sz="4400" spc="-85" dirty="0">
                <a:latin typeface="Algerian" panose="04020705040A02060702" pitchFamily="82" charset="0"/>
              </a:rPr>
              <a:t> </a:t>
            </a:r>
            <a:r>
              <a:rPr sz="4400" spc="-5" dirty="0">
                <a:latin typeface="Algerian" panose="04020705040A02060702" pitchFamily="82" charset="0"/>
              </a:rPr>
              <a:t>CRM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78839" y="2147089"/>
            <a:ext cx="6968491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>
                <a:latin typeface="Arial"/>
                <a:cs typeface="Arial"/>
              </a:rPr>
              <a:t>Benefits of CRM </a:t>
            </a:r>
            <a:r>
              <a:rPr sz="2800" spc="-10" dirty="0" smtClean="0">
                <a:latin typeface="Arial"/>
                <a:cs typeface="Arial"/>
              </a:rPr>
              <a:t>include</a:t>
            </a:r>
            <a:r>
              <a:rPr sz="2400" dirty="0" smtClean="0">
                <a:latin typeface="Arial"/>
                <a:cs typeface="Arial"/>
              </a:rPr>
              <a:t>: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81001" y="3468961"/>
            <a:ext cx="7941944" cy="2322239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469900" marR="5080" indent="-457200">
              <a:lnSpc>
                <a:spcPct val="79900"/>
              </a:lnSpc>
              <a:spcBef>
                <a:spcPts val="675"/>
              </a:spcBef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/>
                <a:cs typeface="Arial"/>
              </a:rPr>
              <a:t>R</a:t>
            </a:r>
            <a:r>
              <a:rPr sz="2800" spc="-5" dirty="0" smtClean="0">
                <a:latin typeface="Arial"/>
                <a:cs typeface="Arial"/>
              </a:rPr>
              <a:t>educed </a:t>
            </a:r>
            <a:r>
              <a:rPr sz="2800" spc="-5" dirty="0">
                <a:latin typeface="Arial"/>
                <a:cs typeface="Arial"/>
              </a:rPr>
              <a:t>costs, because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right things </a:t>
            </a:r>
            <a:r>
              <a:rPr sz="2800" dirty="0">
                <a:latin typeface="Arial"/>
                <a:cs typeface="Arial"/>
              </a:rPr>
              <a:t>are </a:t>
            </a:r>
            <a:r>
              <a:rPr sz="2800" spc="-5" dirty="0">
                <a:latin typeface="Arial"/>
                <a:cs typeface="Arial"/>
              </a:rPr>
              <a:t>being </a:t>
            </a:r>
            <a:r>
              <a:rPr sz="2800" spc="-10" dirty="0">
                <a:latin typeface="Arial"/>
                <a:cs typeface="Arial"/>
              </a:rPr>
              <a:t>done  </a:t>
            </a:r>
            <a:r>
              <a:rPr sz="2800" spc="-5" dirty="0">
                <a:latin typeface="Arial"/>
                <a:cs typeface="Arial"/>
              </a:rPr>
              <a:t>(ie., effective and efficient</a:t>
            </a:r>
            <a:r>
              <a:rPr sz="2800" spc="30" dirty="0">
                <a:latin typeface="Arial"/>
                <a:cs typeface="Arial"/>
              </a:rPr>
              <a:t> </a:t>
            </a:r>
            <a:r>
              <a:rPr sz="2800" spc="-10" dirty="0">
                <a:latin typeface="Arial"/>
                <a:cs typeface="Arial"/>
              </a:rPr>
              <a:t>operation)</a:t>
            </a:r>
            <a:endParaRPr sz="2800" dirty="0">
              <a:latin typeface="Arial"/>
              <a:cs typeface="Arial"/>
            </a:endParaRPr>
          </a:p>
          <a:p>
            <a:pPr marL="469900" marR="647700" indent="-457200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/>
                <a:cs typeface="Arial"/>
              </a:rPr>
              <a:t>I</a:t>
            </a:r>
            <a:r>
              <a:rPr sz="2800" spc="-5" dirty="0" smtClean="0">
                <a:latin typeface="Arial"/>
                <a:cs typeface="Arial"/>
              </a:rPr>
              <a:t>ncreased </a:t>
            </a:r>
            <a:r>
              <a:rPr sz="2800" spc="-5" dirty="0">
                <a:latin typeface="Arial"/>
                <a:cs typeface="Arial"/>
              </a:rPr>
              <a:t>customer </a:t>
            </a:r>
            <a:r>
              <a:rPr sz="2800" spc="-5" dirty="0" smtClean="0">
                <a:latin typeface="Arial"/>
                <a:cs typeface="Arial"/>
              </a:rPr>
              <a:t>satisfaction</a:t>
            </a:r>
            <a:r>
              <a:rPr sz="2800" spc="-10" dirty="0" smtClean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(ie. meeting </a:t>
            </a:r>
            <a:r>
              <a:rPr sz="2800" spc="-10" dirty="0">
                <a:latin typeface="Arial"/>
                <a:cs typeface="Arial"/>
              </a:rPr>
              <a:t>and  </a:t>
            </a:r>
            <a:r>
              <a:rPr sz="2800" spc="-5" dirty="0">
                <a:latin typeface="Arial"/>
                <a:cs typeface="Arial"/>
              </a:rPr>
              <a:t>exceeding</a:t>
            </a:r>
            <a:r>
              <a:rPr sz="2800" spc="-10" dirty="0">
                <a:latin typeface="Arial"/>
                <a:cs typeface="Arial"/>
              </a:rPr>
              <a:t> </a:t>
            </a:r>
            <a:r>
              <a:rPr sz="2800" spc="-5" dirty="0">
                <a:latin typeface="Arial"/>
                <a:cs typeface="Arial"/>
              </a:rPr>
              <a:t>expectations)</a:t>
            </a:r>
            <a:endParaRPr sz="2800" dirty="0">
              <a:latin typeface="Arial"/>
              <a:cs typeface="Arial"/>
            </a:endParaRPr>
          </a:p>
          <a:p>
            <a:pPr marL="469900" marR="273050" indent="-457200">
              <a:lnSpc>
                <a:spcPct val="100699"/>
              </a:lnSpc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/>
                <a:cs typeface="Arial"/>
              </a:rPr>
              <a:t>G</a:t>
            </a:r>
            <a:r>
              <a:rPr sz="2800" spc="-5" dirty="0" smtClean="0">
                <a:latin typeface="Arial"/>
                <a:cs typeface="Arial"/>
              </a:rPr>
              <a:t>rowth </a:t>
            </a:r>
            <a:r>
              <a:rPr sz="2800" spc="-5" dirty="0">
                <a:latin typeface="Arial"/>
                <a:cs typeface="Arial"/>
              </a:rPr>
              <a:t>in numbers of</a:t>
            </a:r>
            <a:r>
              <a:rPr sz="2800" spc="15" dirty="0">
                <a:latin typeface="Arial"/>
                <a:cs typeface="Arial"/>
              </a:rPr>
              <a:t> </a:t>
            </a:r>
            <a:r>
              <a:rPr sz="2800" spc="-5" dirty="0" smtClean="0">
                <a:latin typeface="Arial"/>
                <a:cs typeface="Arial"/>
              </a:rPr>
              <a:t>customers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282940" y="764540"/>
            <a:ext cx="153670" cy="186690"/>
          </a:xfrm>
          <a:custGeom>
            <a:avLst/>
            <a:gdLst/>
            <a:ahLst/>
            <a:cxnLst/>
            <a:rect l="l" t="t" r="r" b="b"/>
            <a:pathLst>
              <a:path w="153670" h="186690">
                <a:moveTo>
                  <a:pt x="0" y="0"/>
                </a:moveTo>
                <a:lnTo>
                  <a:pt x="19050" y="185420"/>
                </a:lnTo>
                <a:lnTo>
                  <a:pt x="153669" y="186689"/>
                </a:lnTo>
                <a:lnTo>
                  <a:pt x="142239" y="25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086600" y="1167130"/>
            <a:ext cx="171450" cy="280670"/>
          </a:xfrm>
          <a:custGeom>
            <a:avLst/>
            <a:gdLst/>
            <a:ahLst/>
            <a:cxnLst/>
            <a:rect l="l" t="t" r="r" b="b"/>
            <a:pathLst>
              <a:path w="171450" h="280670">
                <a:moveTo>
                  <a:pt x="0" y="0"/>
                </a:moveTo>
                <a:lnTo>
                  <a:pt x="27940" y="276860"/>
                </a:lnTo>
                <a:lnTo>
                  <a:pt x="171450" y="280669"/>
                </a:lnTo>
                <a:lnTo>
                  <a:pt x="152400" y="761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594600" y="441959"/>
            <a:ext cx="187960" cy="293370"/>
          </a:xfrm>
          <a:custGeom>
            <a:avLst/>
            <a:gdLst/>
            <a:ahLst/>
            <a:cxnLst/>
            <a:rect l="l" t="t" r="r" b="b"/>
            <a:pathLst>
              <a:path w="187959" h="293370">
                <a:moveTo>
                  <a:pt x="0" y="0"/>
                </a:moveTo>
                <a:lnTo>
                  <a:pt x="5079" y="293369"/>
                </a:lnTo>
                <a:lnTo>
                  <a:pt x="8890" y="293369"/>
                </a:lnTo>
                <a:lnTo>
                  <a:pt x="73659" y="177800"/>
                </a:lnTo>
                <a:lnTo>
                  <a:pt x="185254" y="177800"/>
                </a:lnTo>
                <a:lnTo>
                  <a:pt x="175259" y="8889"/>
                </a:lnTo>
                <a:lnTo>
                  <a:pt x="0" y="0"/>
                </a:lnTo>
                <a:close/>
              </a:path>
              <a:path w="187959" h="293370">
                <a:moveTo>
                  <a:pt x="185254" y="177800"/>
                </a:moveTo>
                <a:lnTo>
                  <a:pt x="73659" y="177800"/>
                </a:lnTo>
                <a:lnTo>
                  <a:pt x="187959" y="223519"/>
                </a:lnTo>
                <a:lnTo>
                  <a:pt x="185254" y="1778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8030209" y="462280"/>
            <a:ext cx="132080" cy="187960"/>
          </a:xfrm>
          <a:custGeom>
            <a:avLst/>
            <a:gdLst/>
            <a:ahLst/>
            <a:cxnLst/>
            <a:rect l="l" t="t" r="r" b="b"/>
            <a:pathLst>
              <a:path w="132079" h="187959">
                <a:moveTo>
                  <a:pt x="0" y="0"/>
                </a:moveTo>
                <a:lnTo>
                  <a:pt x="7620" y="167640"/>
                </a:lnTo>
                <a:lnTo>
                  <a:pt x="48260" y="187960"/>
                </a:lnTo>
                <a:lnTo>
                  <a:pt x="132080" y="762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7782559" y="452119"/>
            <a:ext cx="241300" cy="228600"/>
          </a:xfrm>
          <a:custGeom>
            <a:avLst/>
            <a:gdLst/>
            <a:ahLst/>
            <a:cxnLst/>
            <a:rect l="l" t="t" r="r" b="b"/>
            <a:pathLst>
              <a:path w="241300" h="228600">
                <a:moveTo>
                  <a:pt x="0" y="0"/>
                </a:moveTo>
                <a:lnTo>
                  <a:pt x="13970" y="219709"/>
                </a:lnTo>
                <a:lnTo>
                  <a:pt x="35560" y="228600"/>
                </a:lnTo>
                <a:lnTo>
                  <a:pt x="151130" y="125729"/>
                </a:lnTo>
                <a:lnTo>
                  <a:pt x="239140" y="125729"/>
                </a:lnTo>
                <a:lnTo>
                  <a:pt x="233680" y="10159"/>
                </a:lnTo>
                <a:lnTo>
                  <a:pt x="0" y="0"/>
                </a:lnTo>
                <a:close/>
              </a:path>
              <a:path w="241300" h="228600">
                <a:moveTo>
                  <a:pt x="239140" y="125729"/>
                </a:moveTo>
                <a:lnTo>
                  <a:pt x="151130" y="125729"/>
                </a:lnTo>
                <a:lnTo>
                  <a:pt x="241300" y="171450"/>
                </a:lnTo>
                <a:lnTo>
                  <a:pt x="239140" y="12572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677150" y="701040"/>
            <a:ext cx="110489" cy="38100"/>
          </a:xfrm>
          <a:custGeom>
            <a:avLst/>
            <a:gdLst/>
            <a:ahLst/>
            <a:cxnLst/>
            <a:rect l="l" t="t" r="r" b="b"/>
            <a:pathLst>
              <a:path w="110490" h="38100">
                <a:moveTo>
                  <a:pt x="20320" y="0"/>
                </a:moveTo>
                <a:lnTo>
                  <a:pt x="0" y="36830"/>
                </a:lnTo>
                <a:lnTo>
                  <a:pt x="110490" y="38100"/>
                </a:lnTo>
                <a:lnTo>
                  <a:pt x="110490" y="36830"/>
                </a:lnTo>
                <a:lnTo>
                  <a:pt x="203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7847330" y="655319"/>
            <a:ext cx="182880" cy="90170"/>
          </a:xfrm>
          <a:custGeom>
            <a:avLst/>
            <a:gdLst/>
            <a:ahLst/>
            <a:cxnLst/>
            <a:rect l="l" t="t" r="r" b="b"/>
            <a:pathLst>
              <a:path w="182879" h="90170">
                <a:moveTo>
                  <a:pt x="96520" y="0"/>
                </a:moveTo>
                <a:lnTo>
                  <a:pt x="0" y="85089"/>
                </a:lnTo>
                <a:lnTo>
                  <a:pt x="182879" y="90169"/>
                </a:lnTo>
                <a:lnTo>
                  <a:pt x="180340" y="41909"/>
                </a:lnTo>
                <a:lnTo>
                  <a:pt x="9652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8040369" y="472440"/>
            <a:ext cx="228600" cy="278130"/>
          </a:xfrm>
          <a:custGeom>
            <a:avLst/>
            <a:gdLst/>
            <a:ahLst/>
            <a:cxnLst/>
            <a:rect l="l" t="t" r="r" b="b"/>
            <a:pathLst>
              <a:path w="228600" h="278130">
                <a:moveTo>
                  <a:pt x="0" y="231139"/>
                </a:moveTo>
                <a:lnTo>
                  <a:pt x="2539" y="273050"/>
                </a:lnTo>
                <a:lnTo>
                  <a:pt x="228600" y="278130"/>
                </a:lnTo>
                <a:lnTo>
                  <a:pt x="227451" y="266700"/>
                </a:lnTo>
                <a:lnTo>
                  <a:pt x="68579" y="266700"/>
                </a:lnTo>
                <a:lnTo>
                  <a:pt x="0" y="231139"/>
                </a:lnTo>
                <a:close/>
              </a:path>
              <a:path w="228600" h="278130">
                <a:moveTo>
                  <a:pt x="200659" y="0"/>
                </a:moveTo>
                <a:lnTo>
                  <a:pt x="191770" y="0"/>
                </a:lnTo>
                <a:lnTo>
                  <a:pt x="68579" y="266700"/>
                </a:lnTo>
                <a:lnTo>
                  <a:pt x="227451" y="266700"/>
                </a:lnTo>
                <a:lnTo>
                  <a:pt x="20065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524750" y="960120"/>
            <a:ext cx="171450" cy="182880"/>
          </a:xfrm>
          <a:custGeom>
            <a:avLst/>
            <a:gdLst/>
            <a:ahLst/>
            <a:cxnLst/>
            <a:rect l="l" t="t" r="r" b="b"/>
            <a:pathLst>
              <a:path w="171450" h="182879">
                <a:moveTo>
                  <a:pt x="161829" y="34290"/>
                </a:moveTo>
                <a:lnTo>
                  <a:pt x="95250" y="34290"/>
                </a:lnTo>
                <a:lnTo>
                  <a:pt x="102870" y="35560"/>
                </a:lnTo>
                <a:lnTo>
                  <a:pt x="107950" y="38100"/>
                </a:lnTo>
                <a:lnTo>
                  <a:pt x="118110" y="45720"/>
                </a:lnTo>
                <a:lnTo>
                  <a:pt x="123190" y="57150"/>
                </a:lnTo>
                <a:lnTo>
                  <a:pt x="124460" y="69850"/>
                </a:lnTo>
                <a:lnTo>
                  <a:pt x="120650" y="81280"/>
                </a:lnTo>
                <a:lnTo>
                  <a:pt x="68579" y="177800"/>
                </a:lnTo>
                <a:lnTo>
                  <a:pt x="171450" y="182880"/>
                </a:lnTo>
                <a:lnTo>
                  <a:pt x="161829" y="34290"/>
                </a:lnTo>
                <a:close/>
              </a:path>
              <a:path w="171450" h="182879">
                <a:moveTo>
                  <a:pt x="0" y="0"/>
                </a:moveTo>
                <a:lnTo>
                  <a:pt x="12700" y="118110"/>
                </a:lnTo>
                <a:lnTo>
                  <a:pt x="26670" y="119380"/>
                </a:lnTo>
                <a:lnTo>
                  <a:pt x="64770" y="50800"/>
                </a:lnTo>
                <a:lnTo>
                  <a:pt x="67310" y="44450"/>
                </a:lnTo>
                <a:lnTo>
                  <a:pt x="77470" y="36829"/>
                </a:lnTo>
                <a:lnTo>
                  <a:pt x="83820" y="34290"/>
                </a:lnTo>
                <a:lnTo>
                  <a:pt x="161829" y="34290"/>
                </a:lnTo>
                <a:lnTo>
                  <a:pt x="160020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8020050" y="228600"/>
            <a:ext cx="212090" cy="181610"/>
          </a:xfrm>
          <a:custGeom>
            <a:avLst/>
            <a:gdLst/>
            <a:ahLst/>
            <a:cxnLst/>
            <a:rect l="l" t="t" r="r" b="b"/>
            <a:pathLst>
              <a:path w="212090" h="181609">
                <a:moveTo>
                  <a:pt x="0" y="0"/>
                </a:moveTo>
                <a:lnTo>
                  <a:pt x="10159" y="175259"/>
                </a:lnTo>
                <a:lnTo>
                  <a:pt x="148590" y="181609"/>
                </a:lnTo>
                <a:lnTo>
                  <a:pt x="175259" y="121919"/>
                </a:lnTo>
                <a:lnTo>
                  <a:pt x="211653" y="121919"/>
                </a:lnTo>
                <a:lnTo>
                  <a:pt x="201929" y="8889"/>
                </a:lnTo>
                <a:lnTo>
                  <a:pt x="0" y="0"/>
                </a:lnTo>
                <a:close/>
              </a:path>
              <a:path w="212090" h="181609">
                <a:moveTo>
                  <a:pt x="211653" y="121919"/>
                </a:moveTo>
                <a:lnTo>
                  <a:pt x="175259" y="121919"/>
                </a:lnTo>
                <a:lnTo>
                  <a:pt x="212090" y="127000"/>
                </a:lnTo>
                <a:lnTo>
                  <a:pt x="211653" y="12191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71130" y="264159"/>
            <a:ext cx="245110" cy="185420"/>
          </a:xfrm>
          <a:custGeom>
            <a:avLst/>
            <a:gdLst/>
            <a:ahLst/>
            <a:cxnLst/>
            <a:rect l="l" t="t" r="r" b="b"/>
            <a:pathLst>
              <a:path w="245109" h="185420">
                <a:moveTo>
                  <a:pt x="0" y="0"/>
                </a:moveTo>
                <a:lnTo>
                  <a:pt x="10160" y="173990"/>
                </a:lnTo>
                <a:lnTo>
                  <a:pt x="245110" y="185420"/>
                </a:lnTo>
                <a:lnTo>
                  <a:pt x="236220" y="1016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590790" y="256540"/>
            <a:ext cx="177800" cy="180340"/>
          </a:xfrm>
          <a:custGeom>
            <a:avLst/>
            <a:gdLst/>
            <a:ahLst/>
            <a:cxnLst/>
            <a:rect l="l" t="t" r="r" b="b"/>
            <a:pathLst>
              <a:path w="177800" h="180340">
                <a:moveTo>
                  <a:pt x="0" y="0"/>
                </a:moveTo>
                <a:lnTo>
                  <a:pt x="3809" y="172719"/>
                </a:lnTo>
                <a:lnTo>
                  <a:pt x="177800" y="180339"/>
                </a:lnTo>
                <a:lnTo>
                  <a:pt x="167639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543800" y="1250950"/>
            <a:ext cx="196850" cy="1968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8044180" y="758190"/>
            <a:ext cx="245110" cy="191770"/>
          </a:xfrm>
          <a:custGeom>
            <a:avLst/>
            <a:gdLst/>
            <a:ahLst/>
            <a:cxnLst/>
            <a:rect l="l" t="t" r="r" b="b"/>
            <a:pathLst>
              <a:path w="245109" h="191769">
                <a:moveTo>
                  <a:pt x="0" y="0"/>
                </a:moveTo>
                <a:lnTo>
                  <a:pt x="8890" y="190500"/>
                </a:lnTo>
                <a:lnTo>
                  <a:pt x="245110" y="191770"/>
                </a:lnTo>
                <a:lnTo>
                  <a:pt x="226060" y="635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03183"/>
            <a:ext cx="5176519" cy="1354217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Algerian" panose="04020705040A02060702" pitchFamily="82" charset="0"/>
              </a:rPr>
              <a:t>Benefits of</a:t>
            </a:r>
            <a:r>
              <a:rPr lang="en-US" sz="4400" spc="-85" dirty="0">
                <a:latin typeface="Algerian" panose="04020705040A02060702" pitchFamily="82" charset="0"/>
              </a:rPr>
              <a:t> </a:t>
            </a:r>
            <a:r>
              <a:rPr lang="en-US" sz="4400" spc="-5" dirty="0">
                <a:latin typeface="Algerian" panose="04020705040A02060702" pitchFamily="82" charset="0"/>
              </a:rPr>
              <a:t>CRM</a:t>
            </a:r>
            <a:endParaRPr lang="en-US" sz="4400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535940" y="2395220"/>
            <a:ext cx="7988934" cy="2633980"/>
          </a:xfrm>
        </p:spPr>
        <p:txBody>
          <a:bodyPr>
            <a:noAutofit/>
          </a:bodyPr>
          <a:lstStyle/>
          <a:p>
            <a:pPr marL="469900" marR="175895" indent="-457200">
              <a:lnSpc>
                <a:spcPct val="79900"/>
              </a:lnSpc>
              <a:spcBef>
                <a:spcPts val="595"/>
              </a:spcBef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Maximization of opportunities (</a:t>
            </a:r>
            <a:r>
              <a:rPr lang="en-US" sz="2800" spc="-5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. increased services,  referrals,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etc.)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19685" indent="-457200">
              <a:lnSpc>
                <a:spcPct val="79900"/>
              </a:lnSpc>
              <a:spcBef>
                <a:spcPts val="600"/>
              </a:spcBef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Increased access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a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source of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market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and competitor  information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2127250" indent="-457200">
              <a:lnSpc>
                <a:spcPct val="100699"/>
              </a:lnSpc>
              <a:buFont typeface="Wingdings" panose="05000000000000000000" pitchFamily="2" charset="2"/>
              <a:buChar char="v"/>
            </a:pP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Highlighting poor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operational processes</a:t>
            </a:r>
          </a:p>
          <a:p>
            <a:pPr marL="469900" marR="2127250" indent="-457200">
              <a:lnSpc>
                <a:spcPct val="100699"/>
              </a:lnSpc>
              <a:buFont typeface="Wingdings" panose="05000000000000000000" pitchFamily="2" charset="2"/>
              <a:buChar char="v"/>
            </a:pP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term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profitability.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462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38600" y="1565207"/>
            <a:ext cx="4876800" cy="3733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xfrm>
            <a:off x="685800" y="2125980"/>
            <a:ext cx="4648200" cy="13061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800" i="0" dirty="0">
                <a:latin typeface="Arial" panose="020B0604020202020204" pitchFamily="34" charset="0"/>
                <a:cs typeface="Arial" panose="020B0604020202020204" pitchFamily="34" charset="0"/>
              </a:rPr>
              <a:t>CRM is </a:t>
            </a:r>
            <a:r>
              <a:rPr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 Philosophy</a:t>
            </a:r>
            <a:r>
              <a:rPr sz="2800" i="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i="0" spc="-5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sz="2800" i="0" spc="-1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Supported and Enhanced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sz="2800" i="0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r>
              <a:rPr lang="en-US" sz="2800" i="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17468" y="457200"/>
            <a:ext cx="6400800" cy="677108"/>
          </a:xfrm>
        </p:spPr>
        <p:txBody>
          <a:bodyPr>
            <a:normAutofit lnSpcReduction="10000"/>
          </a:bodyPr>
          <a:lstStyle/>
          <a:p>
            <a:r>
              <a:rPr lang="en-US" sz="4400" dirty="0" smtClean="0">
                <a:latin typeface="Algerian" panose="04020705040A02060702" pitchFamily="82" charset="0"/>
              </a:rPr>
              <a:t>Is CRM a Technology?</a:t>
            </a:r>
            <a:endParaRPr lang="en-US" sz="4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1704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CRM and IT</a:t>
            </a:r>
            <a:endParaRPr lang="en-US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lang="en-US" sz="2000" spc="-10" dirty="0">
                <a:latin typeface="Arial"/>
                <a:cs typeface="Arial"/>
              </a:rPr>
              <a:t>Technology </a:t>
            </a:r>
            <a:r>
              <a:rPr lang="en-US" sz="2000" spc="-5" dirty="0">
                <a:latin typeface="Arial"/>
                <a:cs typeface="Arial"/>
              </a:rPr>
              <a:t>plays </a:t>
            </a:r>
            <a:r>
              <a:rPr lang="en-US" sz="2000" dirty="0">
                <a:latin typeface="Arial"/>
                <a:cs typeface="Arial"/>
              </a:rPr>
              <a:t>a </a:t>
            </a:r>
            <a:r>
              <a:rPr lang="en-US" sz="2000" spc="-5" dirty="0">
                <a:latin typeface="Arial"/>
                <a:cs typeface="Arial"/>
              </a:rPr>
              <a:t>pivotal role </a:t>
            </a:r>
            <a:r>
              <a:rPr lang="en-US" sz="2000" spc="-10" dirty="0">
                <a:latin typeface="Arial"/>
                <a:cs typeface="Arial"/>
              </a:rPr>
              <a:t>in </a:t>
            </a:r>
            <a:r>
              <a:rPr lang="en-US" sz="2000" spc="-5" dirty="0" smtClean="0">
                <a:latin typeface="Arial"/>
                <a:cs typeface="Arial"/>
              </a:rPr>
              <a:t>CRM</a:t>
            </a:r>
            <a:endParaRPr lang="en-US" sz="2000" spc="-5" dirty="0">
              <a:latin typeface="Arial"/>
              <a:cs typeface="Arial"/>
            </a:endParaRP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Customer value</a:t>
            </a: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Profitability</a:t>
            </a: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Customer record</a:t>
            </a: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Purchase History</a:t>
            </a: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Specific Needs</a:t>
            </a:r>
          </a:p>
          <a:p>
            <a:pPr>
              <a:lnSpc>
                <a:spcPct val="200000"/>
              </a:lnSpc>
              <a:spcBef>
                <a:spcPts val="100"/>
              </a:spcBef>
            </a:pPr>
            <a:r>
              <a:rPr lang="en-US" sz="2000" spc="-5" dirty="0" smtClean="0">
                <a:latin typeface="Arial"/>
                <a:cs typeface="Arial"/>
              </a:rPr>
              <a:t>Customer Loyalty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438400"/>
            <a:ext cx="4082871" cy="403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247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CRM and 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b="1" spc="-5" dirty="0">
                <a:latin typeface="Arial"/>
                <a:cs typeface="Arial"/>
              </a:rPr>
              <a:t>Phone calls, emails, </a:t>
            </a:r>
            <a:r>
              <a:rPr lang="en-US" sz="2000" b="1" dirty="0">
                <a:latin typeface="Arial"/>
                <a:cs typeface="Arial"/>
              </a:rPr>
              <a:t>mobile </a:t>
            </a:r>
            <a:r>
              <a:rPr lang="en-US" sz="2000" b="1" spc="-5" dirty="0">
                <a:latin typeface="Arial"/>
                <a:cs typeface="Arial"/>
              </a:rPr>
              <a:t>phone text </a:t>
            </a:r>
            <a:r>
              <a:rPr lang="en-US" sz="2000" b="1" spc="-10" dirty="0">
                <a:latin typeface="Arial"/>
                <a:cs typeface="Arial"/>
              </a:rPr>
              <a:t>messages, </a:t>
            </a:r>
            <a:r>
              <a:rPr lang="en-US" sz="2000" b="1" spc="-5" dirty="0">
                <a:latin typeface="Arial"/>
                <a:cs typeface="Arial"/>
              </a:rPr>
              <a:t>or WAP  services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590800"/>
            <a:ext cx="3521075" cy="344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029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5801" y="914400"/>
            <a:ext cx="609155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lgerian" panose="04020705040A02060702" pitchFamily="82" charset="0"/>
              </a:rPr>
              <a:t>Definition of</a:t>
            </a:r>
            <a:r>
              <a:rPr sz="4400" spc="-35" dirty="0">
                <a:latin typeface="Algerian" panose="04020705040A02060702" pitchFamily="82" charset="0"/>
              </a:rPr>
              <a:t> </a:t>
            </a:r>
            <a:r>
              <a:rPr sz="4400" dirty="0">
                <a:latin typeface="Algerian" panose="04020705040A02060702" pitchFamily="82" charset="0"/>
              </a:rPr>
              <a:t>CRM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idx="1"/>
          </p:nvPr>
        </p:nvSpPr>
        <p:spPr>
          <a:xfrm>
            <a:off x="535940" y="1633220"/>
            <a:ext cx="7988934" cy="3666387"/>
          </a:xfrm>
          <a:prstGeom prst="rect">
            <a:avLst/>
          </a:prstGeom>
        </p:spPr>
        <p:txBody>
          <a:bodyPr vert="horz" wrap="square" lIns="0" tIns="1070609" rIns="0" bIns="0" rtlCol="0">
            <a:spAutoFit/>
          </a:bodyPr>
          <a:lstStyle/>
          <a:p>
            <a:pPr marL="678180" marR="5080" indent="0">
              <a:lnSpc>
                <a:spcPct val="100000"/>
              </a:lnSpc>
              <a:spcBef>
                <a:spcPts val="100"/>
              </a:spcBef>
              <a:buNone/>
            </a:pP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“CRM is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concerned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the creation,  development and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enhancement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of  individualised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relationships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with 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carefully targeted customers and customer  groups resulting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in maximizing their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total  customer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life-time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value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324600" y="913765"/>
            <a:ext cx="1609723" cy="137223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CRM and 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b="1" spc="-5" dirty="0" smtClean="0">
                <a:latin typeface="Arial"/>
                <a:cs typeface="Arial"/>
              </a:rPr>
              <a:t>Cookies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b="1" spc="-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b="1" spc="-5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b="1" spc="-5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b="1" spc="-5" dirty="0">
                <a:latin typeface="Arial"/>
                <a:cs typeface="Arial"/>
              </a:rPr>
              <a:t>Loyalty cards</a:t>
            </a:r>
            <a:endParaRPr lang="en-US"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b="1" spc="-5" dirty="0">
                <a:latin typeface="Arial"/>
                <a:cs typeface="Arial"/>
              </a:rPr>
              <a:t>CRM software- </a:t>
            </a:r>
            <a:r>
              <a:rPr lang="en-US" sz="2000" b="1" dirty="0">
                <a:latin typeface="Arial"/>
                <a:cs typeface="Arial"/>
              </a:rPr>
              <a:t>“Front </a:t>
            </a:r>
            <a:r>
              <a:rPr lang="en-US" sz="2000" b="1" spc="-5" dirty="0">
                <a:latin typeface="Arial"/>
                <a:cs typeface="Arial"/>
              </a:rPr>
              <a:t>office”</a:t>
            </a:r>
            <a:r>
              <a:rPr lang="en-US" sz="2000" b="1" dirty="0">
                <a:latin typeface="Arial"/>
                <a:cs typeface="Arial"/>
              </a:rPr>
              <a:t> solutions</a:t>
            </a:r>
            <a:endParaRPr lang="en-US" sz="2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</a:pP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2732" y="278306"/>
            <a:ext cx="3112415" cy="17478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68537"/>
            <a:ext cx="3825333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688" y="4352876"/>
            <a:ext cx="3555312" cy="200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708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5668" y="1676526"/>
            <a:ext cx="6710680" cy="36452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69265" marR="189865" indent="-457200">
              <a:lnSpc>
                <a:spcPct val="100000"/>
              </a:lnSpc>
              <a:spcBef>
                <a:spcPts val="105"/>
              </a:spcBef>
              <a:buFont typeface="Wingdings" panose="05000000000000000000" pitchFamily="2" charset="2"/>
              <a:buChar char="v"/>
            </a:pP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account preferences </a:t>
            </a:r>
            <a:r>
              <a:rPr sz="2800" spc="-37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800" spc="-37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37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800" spc="-37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370" dirty="0" smtClean="0">
                <a:latin typeface="Arial" panose="020B0604020202020204" pitchFamily="34" charset="0"/>
                <a:cs typeface="Arial" panose="020B0604020202020204" pitchFamily="34" charset="0"/>
              </a:rPr>
              <a:t>d 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personalization of</a:t>
            </a:r>
            <a:r>
              <a:rPr sz="2800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content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45"/>
              </a:spcBef>
              <a:buFont typeface="Wingdings" panose="05000000000000000000" pitchFamily="2" charset="2"/>
              <a:buChar char="v"/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Customer</a:t>
            </a:r>
            <a:r>
              <a:rPr sz="2800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15" dirty="0">
                <a:latin typeface="Arial" panose="020B0604020202020204" pitchFamily="34" charset="0"/>
                <a:cs typeface="Arial" panose="020B0604020202020204" pitchFamily="34" charset="0"/>
              </a:rPr>
              <a:t>self-service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lnSpc>
                <a:spcPct val="100000"/>
              </a:lnSpc>
              <a:spcBef>
                <a:spcPts val="45"/>
              </a:spcBef>
              <a:buFont typeface="Wingdings" panose="05000000000000000000" pitchFamily="2" charset="2"/>
              <a:buChar char="v"/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sz="2800" spc="-10" dirty="0" smtClean="0">
                <a:latin typeface="Arial" panose="020B0604020202020204" pitchFamily="34" charset="0"/>
                <a:cs typeface="Arial" panose="020B0604020202020204" pitchFamily="34" charset="0"/>
              </a:rPr>
              <a:t>Event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management and  </a:t>
            </a:r>
            <a:r>
              <a:rPr sz="2800" spc="-25" dirty="0">
                <a:latin typeface="Arial" panose="020B0604020202020204" pitchFamily="34" charset="0"/>
                <a:cs typeface="Arial" panose="020B0604020202020204" pitchFamily="34" charset="0"/>
              </a:rPr>
              <a:t>registration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84200" indent="-571500">
              <a:lnSpc>
                <a:spcPct val="100000"/>
              </a:lnSpc>
              <a:buFont typeface="Wingdings" panose="05000000000000000000" pitchFamily="2" charset="2"/>
              <a:buChar char="v"/>
            </a:pPr>
            <a:endParaRPr lang="en-US" sz="4000" dirty="0">
              <a:latin typeface="Times New Roman"/>
              <a:cs typeface="Times New Roman"/>
            </a:endParaRPr>
          </a:p>
          <a:p>
            <a:pPr marL="469900" indent="-457200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E-communications</a:t>
            </a:r>
            <a:r>
              <a:rPr sz="2800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tools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76225" y="152400"/>
            <a:ext cx="7239000" cy="1143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535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535940" y="2314575"/>
            <a:ext cx="7988934" cy="6876241"/>
          </a:xfrm>
        </p:spPr>
        <p:txBody>
          <a:bodyPr/>
          <a:lstStyle/>
          <a:p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CRM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US" sz="2800" spc="-7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lnSpc>
                <a:spcPct val="100000"/>
              </a:lnSpc>
              <a:spcBef>
                <a:spcPts val="495"/>
              </a:spcBef>
              <a:buFont typeface="Wingdings" panose="05000000000000000000" pitchFamily="2" charset="2"/>
              <a:buChar char="v"/>
            </a:pP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finding</a:t>
            </a:r>
            <a:r>
              <a:rPr lang="en-US" sz="2800" spc="-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8450" indent="-285750">
              <a:lnSpc>
                <a:spcPct val="100000"/>
              </a:lnSpc>
              <a:spcBef>
                <a:spcPts val="395"/>
              </a:spcBef>
              <a:buFont typeface="Wingdings" panose="05000000000000000000" pitchFamily="2" charset="2"/>
              <a:buChar char="v"/>
            </a:pPr>
            <a:r>
              <a:rPr lang="en-US"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collecting </a:t>
            </a:r>
            <a:r>
              <a:rPr lang="en-US" sz="2800" spc="-15" dirty="0">
                <a:latin typeface="Arial" panose="020B0604020202020204" pitchFamily="34" charset="0"/>
                <a:cs typeface="Arial" panose="020B0604020202020204" pitchFamily="34" charset="0"/>
              </a:rPr>
              <a:t>info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along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US" sz="2800" spc="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spc="-120" dirty="0">
                <a:latin typeface="Arial" panose="020B0604020202020204" pitchFamily="34" charset="0"/>
                <a:cs typeface="Arial" panose="020B0604020202020204" pitchFamily="34" charset="0"/>
              </a:rPr>
              <a:t>way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7815" marR="1656714" indent="-285750" algn="just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v"/>
            </a:pPr>
            <a:r>
              <a:rPr lang="en-US"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using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that </a:t>
            </a: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info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enhance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their  </a:t>
            </a: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experience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800" spc="-10" dirty="0">
                <a:latin typeface="Arial" panose="020B0604020202020204" pitchFamily="34" charset="0"/>
                <a:cs typeface="Arial" panose="020B0604020202020204" pitchFamily="34" charset="0"/>
              </a:rPr>
              <a:t>foster </a:t>
            </a:r>
            <a:r>
              <a:rPr lang="en-US" sz="2800" spc="-5" dirty="0">
                <a:latin typeface="Arial" panose="020B0604020202020204" pitchFamily="34" charset="0"/>
                <a:cs typeface="Arial" panose="020B0604020202020204" pitchFamily="34" charset="0"/>
              </a:rPr>
              <a:t>long-term  relationships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 smtClean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 smtClean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 smtClean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 smtClean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>
              <a:solidFill>
                <a:srgbClr val="464646"/>
              </a:solidFill>
              <a:latin typeface="Tahoma"/>
              <a:cs typeface="Tahoma"/>
            </a:endParaRPr>
          </a:p>
          <a:p>
            <a:endParaRPr lang="en-US" dirty="0" smtClean="0">
              <a:solidFill>
                <a:srgbClr val="464646"/>
              </a:solidFill>
              <a:latin typeface="Tahoma"/>
              <a:cs typeface="Tahom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" y="533400"/>
            <a:ext cx="7086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latin typeface="Algerian" panose="04020705040A02060702" pitchFamily="82" charset="0"/>
              </a:rPr>
              <a:t>Customer Relationship Management</a:t>
            </a:r>
            <a:endParaRPr lang="en-US" sz="4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63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45224" y="1498854"/>
            <a:ext cx="2828925" cy="1314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lgerian" panose="04020705040A02060702" pitchFamily="82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971925" y="762000"/>
            <a:ext cx="1733550" cy="1333500"/>
          </a:xfrm>
          <a:custGeom>
            <a:avLst/>
            <a:gdLst/>
            <a:ahLst/>
            <a:cxnLst/>
            <a:rect l="l" t="t" r="r" b="b"/>
            <a:pathLst>
              <a:path w="1733550" h="1333500">
                <a:moveTo>
                  <a:pt x="866775" y="0"/>
                </a:moveTo>
                <a:lnTo>
                  <a:pt x="0" y="1333500"/>
                </a:lnTo>
                <a:lnTo>
                  <a:pt x="1733550" y="1333500"/>
                </a:lnTo>
                <a:lnTo>
                  <a:pt x="866775" y="0"/>
                </a:lnTo>
                <a:close/>
              </a:path>
            </a:pathLst>
          </a:custGeom>
          <a:solidFill>
            <a:srgbClr val="2892A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944445" y="734441"/>
            <a:ext cx="1788795" cy="1388745"/>
          </a:xfrm>
          <a:custGeom>
            <a:avLst/>
            <a:gdLst/>
            <a:ahLst/>
            <a:cxnLst/>
            <a:rect l="l" t="t" r="r" b="b"/>
            <a:pathLst>
              <a:path w="1788795" h="1388745">
                <a:moveTo>
                  <a:pt x="894254" y="0"/>
                </a:moveTo>
                <a:lnTo>
                  <a:pt x="4365" y="1346073"/>
                </a:lnTo>
                <a:lnTo>
                  <a:pt x="0" y="1359963"/>
                </a:lnTo>
                <a:lnTo>
                  <a:pt x="704" y="1367200"/>
                </a:lnTo>
                <a:lnTo>
                  <a:pt x="27479" y="1388618"/>
                </a:lnTo>
                <a:lnTo>
                  <a:pt x="1761029" y="1388618"/>
                </a:lnTo>
                <a:lnTo>
                  <a:pt x="1788509" y="1359963"/>
                </a:lnTo>
                <a:lnTo>
                  <a:pt x="1787763" y="1355598"/>
                </a:lnTo>
                <a:lnTo>
                  <a:pt x="37639" y="1355598"/>
                </a:lnTo>
                <a:lnTo>
                  <a:pt x="881039" y="57842"/>
                </a:lnTo>
                <a:lnTo>
                  <a:pt x="879268" y="55118"/>
                </a:lnTo>
                <a:lnTo>
                  <a:pt x="882814" y="55118"/>
                </a:lnTo>
                <a:lnTo>
                  <a:pt x="887616" y="47727"/>
                </a:lnTo>
                <a:lnTo>
                  <a:pt x="885237" y="44069"/>
                </a:lnTo>
                <a:lnTo>
                  <a:pt x="889994" y="44069"/>
                </a:lnTo>
                <a:lnTo>
                  <a:pt x="894191" y="37611"/>
                </a:lnTo>
                <a:lnTo>
                  <a:pt x="891206" y="33020"/>
                </a:lnTo>
                <a:lnTo>
                  <a:pt x="930659" y="33020"/>
                </a:lnTo>
                <a:lnTo>
                  <a:pt x="917368" y="12573"/>
                </a:lnTo>
                <a:lnTo>
                  <a:pt x="912917" y="7340"/>
                </a:lnTo>
                <a:lnTo>
                  <a:pt x="907383" y="3381"/>
                </a:lnTo>
                <a:lnTo>
                  <a:pt x="901063" y="875"/>
                </a:lnTo>
                <a:lnTo>
                  <a:pt x="894254" y="0"/>
                </a:lnTo>
                <a:close/>
              </a:path>
              <a:path w="1788795" h="1388745">
                <a:moveTo>
                  <a:pt x="945022" y="55118"/>
                </a:moveTo>
                <a:lnTo>
                  <a:pt x="909113" y="55118"/>
                </a:lnTo>
                <a:lnTo>
                  <a:pt x="907342" y="57845"/>
                </a:lnTo>
                <a:lnTo>
                  <a:pt x="1750869" y="1355598"/>
                </a:lnTo>
                <a:lnTo>
                  <a:pt x="1787763" y="1355598"/>
                </a:lnTo>
                <a:lnTo>
                  <a:pt x="1787284" y="1352798"/>
                </a:lnTo>
                <a:lnTo>
                  <a:pt x="1784143" y="1346073"/>
                </a:lnTo>
                <a:lnTo>
                  <a:pt x="945022" y="55118"/>
                </a:lnTo>
                <a:close/>
              </a:path>
              <a:path w="1788795" h="1388745">
                <a:moveTo>
                  <a:pt x="887616" y="67958"/>
                </a:moveTo>
                <a:lnTo>
                  <a:pt x="57832" y="1344549"/>
                </a:lnTo>
                <a:lnTo>
                  <a:pt x="1730676" y="1344549"/>
                </a:lnTo>
                <a:lnTo>
                  <a:pt x="1723493" y="1333500"/>
                </a:lnTo>
                <a:lnTo>
                  <a:pt x="78152" y="1333500"/>
                </a:lnTo>
                <a:lnTo>
                  <a:pt x="894192" y="78073"/>
                </a:lnTo>
                <a:lnTo>
                  <a:pt x="887616" y="67958"/>
                </a:lnTo>
                <a:close/>
              </a:path>
              <a:path w="1788795" h="1388745">
                <a:moveTo>
                  <a:pt x="900767" y="67957"/>
                </a:moveTo>
                <a:lnTo>
                  <a:pt x="894192" y="78073"/>
                </a:lnTo>
                <a:lnTo>
                  <a:pt x="1710356" y="1333500"/>
                </a:lnTo>
                <a:lnTo>
                  <a:pt x="1723493" y="1333500"/>
                </a:lnTo>
                <a:lnTo>
                  <a:pt x="900767" y="67957"/>
                </a:lnTo>
                <a:close/>
              </a:path>
              <a:path w="1788795" h="1388745">
                <a:moveTo>
                  <a:pt x="894191" y="57842"/>
                </a:moveTo>
                <a:lnTo>
                  <a:pt x="887616" y="67958"/>
                </a:lnTo>
                <a:lnTo>
                  <a:pt x="894192" y="78073"/>
                </a:lnTo>
                <a:lnTo>
                  <a:pt x="900767" y="67957"/>
                </a:lnTo>
                <a:lnTo>
                  <a:pt x="894191" y="57842"/>
                </a:lnTo>
                <a:close/>
              </a:path>
              <a:path w="1788795" h="1388745">
                <a:moveTo>
                  <a:pt x="892420" y="55118"/>
                </a:moveTo>
                <a:lnTo>
                  <a:pt x="882814" y="55118"/>
                </a:lnTo>
                <a:lnTo>
                  <a:pt x="881041" y="57845"/>
                </a:lnTo>
                <a:lnTo>
                  <a:pt x="887616" y="67958"/>
                </a:lnTo>
                <a:lnTo>
                  <a:pt x="894191" y="57842"/>
                </a:lnTo>
                <a:lnTo>
                  <a:pt x="892420" y="55118"/>
                </a:lnTo>
                <a:close/>
              </a:path>
              <a:path w="1788795" h="1388745">
                <a:moveTo>
                  <a:pt x="905570" y="55118"/>
                </a:moveTo>
                <a:lnTo>
                  <a:pt x="895962" y="55118"/>
                </a:lnTo>
                <a:lnTo>
                  <a:pt x="894193" y="57845"/>
                </a:lnTo>
                <a:lnTo>
                  <a:pt x="900767" y="67957"/>
                </a:lnTo>
                <a:lnTo>
                  <a:pt x="907341" y="57842"/>
                </a:lnTo>
                <a:lnTo>
                  <a:pt x="905570" y="55118"/>
                </a:lnTo>
                <a:close/>
              </a:path>
              <a:path w="1788795" h="1388745">
                <a:moveTo>
                  <a:pt x="882814" y="55118"/>
                </a:moveTo>
                <a:lnTo>
                  <a:pt x="879268" y="55118"/>
                </a:lnTo>
                <a:lnTo>
                  <a:pt x="881041" y="57845"/>
                </a:lnTo>
                <a:lnTo>
                  <a:pt x="882814" y="55118"/>
                </a:lnTo>
                <a:close/>
              </a:path>
              <a:path w="1788795" h="1388745">
                <a:moveTo>
                  <a:pt x="930659" y="33020"/>
                </a:moveTo>
                <a:lnTo>
                  <a:pt x="897175" y="33020"/>
                </a:lnTo>
                <a:lnTo>
                  <a:pt x="894191" y="37611"/>
                </a:lnTo>
                <a:lnTo>
                  <a:pt x="898388" y="44069"/>
                </a:lnTo>
                <a:lnTo>
                  <a:pt x="903144" y="44069"/>
                </a:lnTo>
                <a:lnTo>
                  <a:pt x="900767" y="47728"/>
                </a:lnTo>
                <a:lnTo>
                  <a:pt x="907341" y="57843"/>
                </a:lnTo>
                <a:lnTo>
                  <a:pt x="909113" y="55118"/>
                </a:lnTo>
                <a:lnTo>
                  <a:pt x="945022" y="55118"/>
                </a:lnTo>
                <a:lnTo>
                  <a:pt x="930659" y="33020"/>
                </a:lnTo>
                <a:close/>
              </a:path>
              <a:path w="1788795" h="1388745">
                <a:moveTo>
                  <a:pt x="898388" y="44069"/>
                </a:moveTo>
                <a:lnTo>
                  <a:pt x="889994" y="44069"/>
                </a:lnTo>
                <a:lnTo>
                  <a:pt x="887616" y="47728"/>
                </a:lnTo>
                <a:lnTo>
                  <a:pt x="892420" y="55118"/>
                </a:lnTo>
                <a:lnTo>
                  <a:pt x="895962" y="55118"/>
                </a:lnTo>
                <a:lnTo>
                  <a:pt x="900766" y="47727"/>
                </a:lnTo>
                <a:lnTo>
                  <a:pt x="898388" y="44069"/>
                </a:lnTo>
                <a:close/>
              </a:path>
              <a:path w="1788795" h="1388745">
                <a:moveTo>
                  <a:pt x="897175" y="33020"/>
                </a:moveTo>
                <a:lnTo>
                  <a:pt x="891206" y="33020"/>
                </a:lnTo>
                <a:lnTo>
                  <a:pt x="894191" y="37611"/>
                </a:lnTo>
                <a:lnTo>
                  <a:pt x="897175" y="3302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4185030" y="1597533"/>
            <a:ext cx="13100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0" dirty="0">
                <a:solidFill>
                  <a:srgbClr val="000000"/>
                </a:solidFill>
                <a:latin typeface="Tahoma"/>
                <a:cs typeface="Tahoma"/>
              </a:rPr>
              <a:t>Cust</a:t>
            </a:r>
            <a:r>
              <a:rPr sz="2400" i="0" spc="5" dirty="0">
                <a:solidFill>
                  <a:srgbClr val="000000"/>
                </a:solidFill>
                <a:latin typeface="Tahoma"/>
                <a:cs typeface="Tahoma"/>
              </a:rPr>
              <a:t>o</a:t>
            </a:r>
            <a:r>
              <a:rPr sz="2400" i="0" dirty="0">
                <a:solidFill>
                  <a:srgbClr val="000000"/>
                </a:solidFill>
                <a:latin typeface="Tahoma"/>
                <a:cs typeface="Tahoma"/>
              </a:rPr>
              <a:t>mer</a:t>
            </a:r>
          </a:p>
        </p:txBody>
      </p:sp>
      <p:sp>
        <p:nvSpPr>
          <p:cNvPr id="6" name="object 6"/>
          <p:cNvSpPr/>
          <p:nvPr/>
        </p:nvSpPr>
        <p:spPr>
          <a:xfrm>
            <a:off x="3105150" y="2095500"/>
            <a:ext cx="3467100" cy="1333500"/>
          </a:xfrm>
          <a:custGeom>
            <a:avLst/>
            <a:gdLst/>
            <a:ahLst/>
            <a:cxnLst/>
            <a:rect l="l" t="t" r="r" b="b"/>
            <a:pathLst>
              <a:path w="3467100" h="1333500">
                <a:moveTo>
                  <a:pt x="2600325" y="0"/>
                </a:moveTo>
                <a:lnTo>
                  <a:pt x="866775" y="0"/>
                </a:lnTo>
                <a:lnTo>
                  <a:pt x="0" y="1333500"/>
                </a:lnTo>
                <a:lnTo>
                  <a:pt x="3467100" y="1333500"/>
                </a:lnTo>
                <a:lnTo>
                  <a:pt x="2600325" y="0"/>
                </a:lnTo>
                <a:close/>
              </a:path>
            </a:pathLst>
          </a:custGeom>
          <a:solidFill>
            <a:srgbClr val="3EA9C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77670" y="2067941"/>
            <a:ext cx="3522345" cy="1388745"/>
          </a:xfrm>
          <a:custGeom>
            <a:avLst/>
            <a:gdLst/>
            <a:ahLst/>
            <a:cxnLst/>
            <a:rect l="l" t="t" r="r" b="b"/>
            <a:pathLst>
              <a:path w="3522345" h="1388745">
                <a:moveTo>
                  <a:pt x="2627804" y="0"/>
                </a:moveTo>
                <a:lnTo>
                  <a:pt x="894254" y="0"/>
                </a:lnTo>
                <a:lnTo>
                  <a:pt x="887446" y="875"/>
                </a:lnTo>
                <a:lnTo>
                  <a:pt x="4365" y="1346073"/>
                </a:lnTo>
                <a:lnTo>
                  <a:pt x="0" y="1359963"/>
                </a:lnTo>
                <a:lnTo>
                  <a:pt x="704" y="1367200"/>
                </a:lnTo>
                <a:lnTo>
                  <a:pt x="27479" y="1388618"/>
                </a:lnTo>
                <a:lnTo>
                  <a:pt x="3494579" y="1388618"/>
                </a:lnTo>
                <a:lnTo>
                  <a:pt x="3522059" y="1359963"/>
                </a:lnTo>
                <a:lnTo>
                  <a:pt x="3521313" y="1355598"/>
                </a:lnTo>
                <a:lnTo>
                  <a:pt x="37639" y="1355598"/>
                </a:lnTo>
                <a:lnTo>
                  <a:pt x="897175" y="33020"/>
                </a:lnTo>
                <a:lnTo>
                  <a:pt x="2664209" y="33020"/>
                </a:lnTo>
                <a:lnTo>
                  <a:pt x="2650918" y="12573"/>
                </a:lnTo>
                <a:lnTo>
                  <a:pt x="2646467" y="7340"/>
                </a:lnTo>
                <a:lnTo>
                  <a:pt x="2640933" y="3381"/>
                </a:lnTo>
                <a:lnTo>
                  <a:pt x="2634613" y="875"/>
                </a:lnTo>
                <a:lnTo>
                  <a:pt x="2627804" y="0"/>
                </a:lnTo>
                <a:close/>
              </a:path>
              <a:path w="3522345" h="1388745">
                <a:moveTo>
                  <a:pt x="2664209" y="33020"/>
                </a:moveTo>
                <a:lnTo>
                  <a:pt x="2624756" y="33020"/>
                </a:lnTo>
                <a:lnTo>
                  <a:pt x="3484419" y="1355598"/>
                </a:lnTo>
                <a:lnTo>
                  <a:pt x="3521313" y="1355598"/>
                </a:lnTo>
                <a:lnTo>
                  <a:pt x="3520834" y="1352798"/>
                </a:lnTo>
                <a:lnTo>
                  <a:pt x="3517693" y="1346073"/>
                </a:lnTo>
                <a:lnTo>
                  <a:pt x="2664209" y="33020"/>
                </a:lnTo>
                <a:close/>
              </a:path>
              <a:path w="3522345" h="1388745">
                <a:moveTo>
                  <a:pt x="2618787" y="44069"/>
                </a:moveTo>
                <a:lnTo>
                  <a:pt x="903144" y="44069"/>
                </a:lnTo>
                <a:lnTo>
                  <a:pt x="57832" y="1344549"/>
                </a:lnTo>
                <a:lnTo>
                  <a:pt x="3464226" y="1344549"/>
                </a:lnTo>
                <a:lnTo>
                  <a:pt x="3457043" y="1333500"/>
                </a:lnTo>
                <a:lnTo>
                  <a:pt x="78152" y="1333500"/>
                </a:lnTo>
                <a:lnTo>
                  <a:pt x="909113" y="55118"/>
                </a:lnTo>
                <a:lnTo>
                  <a:pt x="2625970" y="55118"/>
                </a:lnTo>
                <a:lnTo>
                  <a:pt x="2618787" y="44069"/>
                </a:lnTo>
                <a:close/>
              </a:path>
              <a:path w="3522345" h="1388745">
                <a:moveTo>
                  <a:pt x="2625970" y="55118"/>
                </a:moveTo>
                <a:lnTo>
                  <a:pt x="2612818" y="55118"/>
                </a:lnTo>
                <a:lnTo>
                  <a:pt x="3443906" y="1333500"/>
                </a:lnTo>
                <a:lnTo>
                  <a:pt x="3457043" y="1333500"/>
                </a:lnTo>
                <a:lnTo>
                  <a:pt x="2625970" y="551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38375" y="3429000"/>
            <a:ext cx="5200650" cy="1333500"/>
          </a:xfrm>
          <a:custGeom>
            <a:avLst/>
            <a:gdLst/>
            <a:ahLst/>
            <a:cxnLst/>
            <a:rect l="l" t="t" r="r" b="b"/>
            <a:pathLst>
              <a:path w="5200650" h="1333500">
                <a:moveTo>
                  <a:pt x="4333875" y="0"/>
                </a:moveTo>
                <a:lnTo>
                  <a:pt x="866775" y="0"/>
                </a:lnTo>
                <a:lnTo>
                  <a:pt x="0" y="1333500"/>
                </a:lnTo>
                <a:lnTo>
                  <a:pt x="5200650" y="1333500"/>
                </a:lnTo>
                <a:lnTo>
                  <a:pt x="4333875" y="0"/>
                </a:lnTo>
                <a:close/>
              </a:path>
            </a:pathLst>
          </a:custGeom>
          <a:solidFill>
            <a:srgbClr val="6DB5C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10895" y="3401440"/>
            <a:ext cx="5255895" cy="1388745"/>
          </a:xfrm>
          <a:custGeom>
            <a:avLst/>
            <a:gdLst/>
            <a:ahLst/>
            <a:cxnLst/>
            <a:rect l="l" t="t" r="r" b="b"/>
            <a:pathLst>
              <a:path w="5255895" h="1388745">
                <a:moveTo>
                  <a:pt x="4361354" y="0"/>
                </a:moveTo>
                <a:lnTo>
                  <a:pt x="894254" y="0"/>
                </a:lnTo>
                <a:lnTo>
                  <a:pt x="887446" y="875"/>
                </a:lnTo>
                <a:lnTo>
                  <a:pt x="4365" y="1346073"/>
                </a:lnTo>
                <a:lnTo>
                  <a:pt x="0" y="1359963"/>
                </a:lnTo>
                <a:lnTo>
                  <a:pt x="704" y="1367200"/>
                </a:lnTo>
                <a:lnTo>
                  <a:pt x="27479" y="1388618"/>
                </a:lnTo>
                <a:lnTo>
                  <a:pt x="5228129" y="1388618"/>
                </a:lnTo>
                <a:lnTo>
                  <a:pt x="5255609" y="1359963"/>
                </a:lnTo>
                <a:lnTo>
                  <a:pt x="5254863" y="1355598"/>
                </a:lnTo>
                <a:lnTo>
                  <a:pt x="37639" y="1355598"/>
                </a:lnTo>
                <a:lnTo>
                  <a:pt x="897175" y="33020"/>
                </a:lnTo>
                <a:lnTo>
                  <a:pt x="4397759" y="33020"/>
                </a:lnTo>
                <a:lnTo>
                  <a:pt x="4384468" y="12573"/>
                </a:lnTo>
                <a:lnTo>
                  <a:pt x="4380017" y="7340"/>
                </a:lnTo>
                <a:lnTo>
                  <a:pt x="4374483" y="3381"/>
                </a:lnTo>
                <a:lnTo>
                  <a:pt x="4368163" y="875"/>
                </a:lnTo>
                <a:lnTo>
                  <a:pt x="4361354" y="0"/>
                </a:lnTo>
                <a:close/>
              </a:path>
              <a:path w="5255895" h="1388745">
                <a:moveTo>
                  <a:pt x="4397759" y="33020"/>
                </a:moveTo>
                <a:lnTo>
                  <a:pt x="4358306" y="33020"/>
                </a:lnTo>
                <a:lnTo>
                  <a:pt x="5217969" y="1355598"/>
                </a:lnTo>
                <a:lnTo>
                  <a:pt x="5254863" y="1355598"/>
                </a:lnTo>
                <a:lnTo>
                  <a:pt x="5254384" y="1352798"/>
                </a:lnTo>
                <a:lnTo>
                  <a:pt x="5251243" y="1346073"/>
                </a:lnTo>
                <a:lnTo>
                  <a:pt x="4397759" y="33020"/>
                </a:lnTo>
                <a:close/>
              </a:path>
              <a:path w="5255895" h="1388745">
                <a:moveTo>
                  <a:pt x="4352337" y="44069"/>
                </a:moveTo>
                <a:lnTo>
                  <a:pt x="903144" y="44069"/>
                </a:lnTo>
                <a:lnTo>
                  <a:pt x="57832" y="1344549"/>
                </a:lnTo>
                <a:lnTo>
                  <a:pt x="5197776" y="1344549"/>
                </a:lnTo>
                <a:lnTo>
                  <a:pt x="5190593" y="1333500"/>
                </a:lnTo>
                <a:lnTo>
                  <a:pt x="78152" y="1333500"/>
                </a:lnTo>
                <a:lnTo>
                  <a:pt x="909113" y="55118"/>
                </a:lnTo>
                <a:lnTo>
                  <a:pt x="4359520" y="55118"/>
                </a:lnTo>
                <a:lnTo>
                  <a:pt x="4352337" y="44069"/>
                </a:lnTo>
                <a:close/>
              </a:path>
              <a:path w="5255895" h="1388745">
                <a:moveTo>
                  <a:pt x="4359520" y="55118"/>
                </a:moveTo>
                <a:lnTo>
                  <a:pt x="4346368" y="55118"/>
                </a:lnTo>
                <a:lnTo>
                  <a:pt x="5177456" y="1333500"/>
                </a:lnTo>
                <a:lnTo>
                  <a:pt x="5190593" y="1333500"/>
                </a:lnTo>
                <a:lnTo>
                  <a:pt x="4359520" y="5511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71600" y="4762500"/>
            <a:ext cx="6934200" cy="1333500"/>
          </a:xfrm>
          <a:custGeom>
            <a:avLst/>
            <a:gdLst/>
            <a:ahLst/>
            <a:cxnLst/>
            <a:rect l="l" t="t" r="r" b="b"/>
            <a:pathLst>
              <a:path w="6934200" h="1333500">
                <a:moveTo>
                  <a:pt x="6067425" y="0"/>
                </a:moveTo>
                <a:lnTo>
                  <a:pt x="866775" y="0"/>
                </a:lnTo>
                <a:lnTo>
                  <a:pt x="0" y="1333500"/>
                </a:lnTo>
                <a:lnTo>
                  <a:pt x="6934200" y="1333500"/>
                </a:lnTo>
                <a:lnTo>
                  <a:pt x="6067425" y="0"/>
                </a:lnTo>
                <a:close/>
              </a:path>
            </a:pathLst>
          </a:custGeom>
          <a:solidFill>
            <a:srgbClr val="99C4D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344120" y="4734940"/>
            <a:ext cx="6989445" cy="1388745"/>
          </a:xfrm>
          <a:custGeom>
            <a:avLst/>
            <a:gdLst/>
            <a:ahLst/>
            <a:cxnLst/>
            <a:rect l="l" t="t" r="r" b="b"/>
            <a:pathLst>
              <a:path w="6989445" h="1388745">
                <a:moveTo>
                  <a:pt x="6094904" y="0"/>
                </a:moveTo>
                <a:lnTo>
                  <a:pt x="894254" y="0"/>
                </a:lnTo>
                <a:lnTo>
                  <a:pt x="887446" y="875"/>
                </a:lnTo>
                <a:lnTo>
                  <a:pt x="4365" y="1346072"/>
                </a:lnTo>
                <a:lnTo>
                  <a:pt x="0" y="1359968"/>
                </a:lnTo>
                <a:lnTo>
                  <a:pt x="704" y="1367234"/>
                </a:lnTo>
                <a:lnTo>
                  <a:pt x="27479" y="1388554"/>
                </a:lnTo>
                <a:lnTo>
                  <a:pt x="6961679" y="1388554"/>
                </a:lnTo>
                <a:lnTo>
                  <a:pt x="6989159" y="1359968"/>
                </a:lnTo>
                <a:lnTo>
                  <a:pt x="6988408" y="1355559"/>
                </a:lnTo>
                <a:lnTo>
                  <a:pt x="37639" y="1355559"/>
                </a:lnTo>
                <a:lnTo>
                  <a:pt x="897175" y="33019"/>
                </a:lnTo>
                <a:lnTo>
                  <a:pt x="6131309" y="33019"/>
                </a:lnTo>
                <a:lnTo>
                  <a:pt x="6118018" y="12572"/>
                </a:lnTo>
                <a:lnTo>
                  <a:pt x="6113567" y="7340"/>
                </a:lnTo>
                <a:lnTo>
                  <a:pt x="6108033" y="3381"/>
                </a:lnTo>
                <a:lnTo>
                  <a:pt x="6101713" y="875"/>
                </a:lnTo>
                <a:lnTo>
                  <a:pt x="6094904" y="0"/>
                </a:lnTo>
                <a:close/>
              </a:path>
              <a:path w="6989445" h="1388745">
                <a:moveTo>
                  <a:pt x="6131309" y="33019"/>
                </a:moveTo>
                <a:lnTo>
                  <a:pt x="6091856" y="33019"/>
                </a:lnTo>
                <a:lnTo>
                  <a:pt x="6951519" y="1355559"/>
                </a:lnTo>
                <a:lnTo>
                  <a:pt x="6988408" y="1355559"/>
                </a:lnTo>
                <a:lnTo>
                  <a:pt x="6987934" y="1352780"/>
                </a:lnTo>
                <a:lnTo>
                  <a:pt x="6984793" y="1346072"/>
                </a:lnTo>
                <a:lnTo>
                  <a:pt x="6131309" y="33019"/>
                </a:lnTo>
                <a:close/>
              </a:path>
              <a:path w="6989445" h="1388745">
                <a:moveTo>
                  <a:pt x="6085887" y="44068"/>
                </a:moveTo>
                <a:lnTo>
                  <a:pt x="903144" y="44068"/>
                </a:lnTo>
                <a:lnTo>
                  <a:pt x="57832" y="1344561"/>
                </a:lnTo>
                <a:lnTo>
                  <a:pt x="6931326" y="1344561"/>
                </a:lnTo>
                <a:lnTo>
                  <a:pt x="6924168" y="1333550"/>
                </a:lnTo>
                <a:lnTo>
                  <a:pt x="78152" y="1333550"/>
                </a:lnTo>
                <a:lnTo>
                  <a:pt x="909113" y="55117"/>
                </a:lnTo>
                <a:lnTo>
                  <a:pt x="6093070" y="55117"/>
                </a:lnTo>
                <a:lnTo>
                  <a:pt x="6085887" y="44068"/>
                </a:lnTo>
                <a:close/>
              </a:path>
              <a:path w="6989445" h="1388745">
                <a:moveTo>
                  <a:pt x="6093070" y="55117"/>
                </a:moveTo>
                <a:lnTo>
                  <a:pt x="6079918" y="55117"/>
                </a:lnTo>
                <a:lnTo>
                  <a:pt x="6911006" y="1333550"/>
                </a:lnTo>
                <a:lnTo>
                  <a:pt x="6924168" y="1333550"/>
                </a:lnTo>
                <a:lnTo>
                  <a:pt x="6093070" y="55117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673221" y="2624454"/>
            <a:ext cx="2329815" cy="295592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128270" marR="117475" algn="ctr">
              <a:lnSpc>
                <a:spcPts val="2390"/>
              </a:lnSpc>
              <a:spcBef>
                <a:spcPts val="380"/>
              </a:spcBef>
            </a:pPr>
            <a:r>
              <a:rPr sz="2200" spc="-10" dirty="0">
                <a:latin typeface="Tahoma"/>
                <a:cs typeface="Tahoma"/>
              </a:rPr>
              <a:t>P</a:t>
            </a:r>
            <a:r>
              <a:rPr sz="2200" spc="-15" dirty="0">
                <a:latin typeface="Tahoma"/>
                <a:cs typeface="Tahoma"/>
              </a:rPr>
              <a:t>r</a:t>
            </a:r>
            <a:r>
              <a:rPr sz="2200" spc="-5" dirty="0">
                <a:latin typeface="Tahoma"/>
                <a:cs typeface="Tahoma"/>
              </a:rPr>
              <a:t>o</a:t>
            </a:r>
            <a:r>
              <a:rPr sz="2200" spc="-15" dirty="0">
                <a:latin typeface="Tahoma"/>
                <a:cs typeface="Tahoma"/>
              </a:rPr>
              <a:t>d</a:t>
            </a:r>
            <a:r>
              <a:rPr sz="2200" spc="-5" dirty="0">
                <a:latin typeface="Tahoma"/>
                <a:cs typeface="Tahoma"/>
              </a:rPr>
              <a:t>uc</a:t>
            </a:r>
            <a:r>
              <a:rPr sz="2200" spc="-15" dirty="0">
                <a:latin typeface="Tahoma"/>
                <a:cs typeface="Tahoma"/>
              </a:rPr>
              <a:t>t</a:t>
            </a:r>
            <a:r>
              <a:rPr sz="2200" spc="-10" dirty="0">
                <a:latin typeface="Tahoma"/>
                <a:cs typeface="Tahoma"/>
              </a:rPr>
              <a:t>/P</a:t>
            </a:r>
            <a:r>
              <a:rPr sz="2200" spc="-15" dirty="0">
                <a:latin typeface="Tahoma"/>
                <a:cs typeface="Tahoma"/>
              </a:rPr>
              <a:t>r</a:t>
            </a:r>
            <a:r>
              <a:rPr sz="2200" spc="-5" dirty="0">
                <a:latin typeface="Tahoma"/>
                <a:cs typeface="Tahoma"/>
              </a:rPr>
              <a:t>o</a:t>
            </a:r>
            <a:r>
              <a:rPr sz="2200" spc="-15" dirty="0">
                <a:latin typeface="Tahoma"/>
                <a:cs typeface="Tahoma"/>
              </a:rPr>
              <a:t>g</a:t>
            </a:r>
            <a:r>
              <a:rPr sz="2200" spc="-45" dirty="0">
                <a:latin typeface="Tahoma"/>
                <a:cs typeface="Tahoma"/>
              </a:rPr>
              <a:t>r</a:t>
            </a:r>
            <a:r>
              <a:rPr sz="2200" spc="-5" dirty="0">
                <a:latin typeface="Tahoma"/>
                <a:cs typeface="Tahoma"/>
              </a:rPr>
              <a:t>am  </a:t>
            </a:r>
            <a:r>
              <a:rPr sz="2200" spc="-15" dirty="0">
                <a:latin typeface="Tahoma"/>
                <a:cs typeface="Tahoma"/>
              </a:rPr>
              <a:t>offerings</a:t>
            </a:r>
            <a:endParaRPr sz="22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200" spc="105" dirty="0">
                <a:latin typeface="Arial"/>
                <a:cs typeface="Arial"/>
              </a:rPr>
              <a:t>Marketing,</a:t>
            </a:r>
            <a:r>
              <a:rPr sz="2200" spc="40" dirty="0">
                <a:latin typeface="Arial"/>
                <a:cs typeface="Arial"/>
              </a:rPr>
              <a:t> </a:t>
            </a:r>
            <a:r>
              <a:rPr sz="2200" spc="-15" dirty="0">
                <a:latin typeface="Arial"/>
                <a:cs typeface="Arial"/>
              </a:rPr>
              <a:t>Sales,</a:t>
            </a:r>
            <a:endParaRPr sz="2200" dirty="0">
              <a:latin typeface="Arial"/>
              <a:cs typeface="Arial"/>
            </a:endParaRPr>
          </a:p>
          <a:p>
            <a:pPr marL="5080" algn="ctr">
              <a:lnSpc>
                <a:spcPct val="100000"/>
              </a:lnSpc>
              <a:spcBef>
                <a:spcPts val="400"/>
              </a:spcBef>
            </a:pPr>
            <a:r>
              <a:rPr sz="2200" spc="95" dirty="0">
                <a:latin typeface="Arial"/>
                <a:cs typeface="Arial"/>
              </a:rPr>
              <a:t>Support</a:t>
            </a:r>
            <a:endParaRPr sz="22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3400" dirty="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  <a:spcBef>
                <a:spcPts val="2435"/>
              </a:spcBef>
            </a:pPr>
            <a:r>
              <a:rPr sz="2200" spc="90" dirty="0">
                <a:latin typeface="Arial"/>
                <a:cs typeface="Arial"/>
              </a:rPr>
              <a:t>Technology</a:t>
            </a:r>
            <a:endParaRPr sz="2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7376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5668" y="1512773"/>
            <a:ext cx="7910830" cy="3161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5" dirty="0">
                <a:solidFill>
                  <a:srgbClr val="0D0D0D"/>
                </a:solidFill>
                <a:latin typeface="Tahoma"/>
                <a:cs typeface="Tahoma"/>
              </a:rPr>
              <a:t>What are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their</a:t>
            </a:r>
            <a:r>
              <a:rPr sz="2700" spc="10" dirty="0">
                <a:solidFill>
                  <a:srgbClr val="0D0D0D"/>
                </a:solidFill>
                <a:latin typeface="Tahoma"/>
                <a:cs typeface="Tahoma"/>
              </a:rPr>
              <a:t>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needs?</a:t>
            </a:r>
            <a:endParaRPr sz="27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 dirty="0">
              <a:latin typeface="Times New Roman"/>
              <a:cs typeface="Times New Roman"/>
            </a:endParaRPr>
          </a:p>
          <a:p>
            <a:pPr marL="268605" marR="5080" indent="-256540">
              <a:lnSpc>
                <a:spcPct val="100000"/>
              </a:lnSpc>
            </a:pPr>
            <a:r>
              <a:rPr sz="2700" spc="-5" dirty="0">
                <a:solidFill>
                  <a:srgbClr val="0D0D0D"/>
                </a:solidFill>
                <a:latin typeface="Tahoma"/>
                <a:cs typeface="Tahoma"/>
              </a:rPr>
              <a:t>Do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you offer programs/products </a:t>
            </a:r>
            <a:r>
              <a:rPr sz="2700" spc="-5" dirty="0">
                <a:solidFill>
                  <a:srgbClr val="0D0D0D"/>
                </a:solidFill>
                <a:latin typeface="Tahoma"/>
                <a:cs typeface="Tahoma"/>
              </a:rPr>
              <a:t>in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response </a:t>
            </a:r>
            <a:r>
              <a:rPr sz="2700" spc="-5" dirty="0">
                <a:solidFill>
                  <a:srgbClr val="0D0D0D"/>
                </a:solidFill>
                <a:latin typeface="Tahoma"/>
                <a:cs typeface="Tahoma"/>
              </a:rPr>
              <a:t>to their 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needs?</a:t>
            </a:r>
            <a:endParaRPr sz="2700" dirty="0">
              <a:latin typeface="Tahoma"/>
              <a:cs typeface="Tahoma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150" dirty="0">
              <a:latin typeface="Times New Roman"/>
              <a:cs typeface="Times New Roman"/>
            </a:endParaRPr>
          </a:p>
          <a:p>
            <a:pPr marL="118745" marR="4356100" indent="-106680">
              <a:lnSpc>
                <a:spcPct val="112599"/>
              </a:lnSpc>
            </a:pPr>
            <a:r>
              <a:rPr sz="2700" spc="-5" dirty="0">
                <a:solidFill>
                  <a:srgbClr val="0D0D0D"/>
                </a:solidFill>
                <a:latin typeface="Tahoma"/>
                <a:cs typeface="Tahoma"/>
              </a:rPr>
              <a:t>…or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your </a:t>
            </a:r>
            <a:r>
              <a:rPr sz="2700" spc="-15" dirty="0">
                <a:solidFill>
                  <a:srgbClr val="0D0D0D"/>
                </a:solidFill>
                <a:latin typeface="Tahoma"/>
                <a:cs typeface="Tahoma"/>
              </a:rPr>
              <a:t>organization’s  </a:t>
            </a:r>
            <a:r>
              <a:rPr sz="2700" spc="-10" dirty="0">
                <a:solidFill>
                  <a:srgbClr val="0D0D0D"/>
                </a:solidFill>
                <a:latin typeface="Tahoma"/>
                <a:cs typeface="Tahoma"/>
              </a:rPr>
              <a:t>convenience?</a:t>
            </a:r>
            <a:endParaRPr sz="2700" dirty="0">
              <a:latin typeface="Tahoma"/>
              <a:cs typeface="Tahoma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4737100" y="3428936"/>
            <a:ext cx="4330700" cy="306235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89692"/>
            <a:ext cx="7772400" cy="67710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lgerian" panose="04020705040A02060702" pitchFamily="82" charset="0"/>
              </a:rPr>
              <a:t>Focus On Customers</a:t>
            </a:r>
            <a:endParaRPr lang="en-US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515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10243" y="2523870"/>
            <a:ext cx="1792605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  <a:r>
              <a:rPr sz="1900" spc="2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900" spc="-10" dirty="0"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endParaRPr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2057400" y="1686300"/>
            <a:ext cx="5181600" cy="34654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85800" y="3469513"/>
            <a:ext cx="914400" cy="1864995"/>
          </a:xfrm>
          <a:custGeom>
            <a:avLst/>
            <a:gdLst/>
            <a:ahLst/>
            <a:cxnLst/>
            <a:rect l="l" t="t" r="r" b="b"/>
            <a:pathLst>
              <a:path w="914400" h="1864995">
                <a:moveTo>
                  <a:pt x="914400" y="1312037"/>
                </a:moveTo>
                <a:lnTo>
                  <a:pt x="0" y="1312037"/>
                </a:lnTo>
                <a:lnTo>
                  <a:pt x="457200" y="1864487"/>
                </a:lnTo>
                <a:lnTo>
                  <a:pt x="914400" y="1312037"/>
                </a:lnTo>
                <a:close/>
              </a:path>
              <a:path w="914400" h="1864995">
                <a:moveTo>
                  <a:pt x="685800" y="0"/>
                </a:moveTo>
                <a:lnTo>
                  <a:pt x="228600" y="0"/>
                </a:lnTo>
                <a:lnTo>
                  <a:pt x="228600" y="1312037"/>
                </a:lnTo>
                <a:lnTo>
                  <a:pt x="685800" y="1312037"/>
                </a:lnTo>
                <a:lnTo>
                  <a:pt x="685800" y="0"/>
                </a:lnTo>
                <a:close/>
              </a:path>
            </a:pathLst>
          </a:custGeom>
          <a:solidFill>
            <a:srgbClr val="2CA1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14400" y="3262312"/>
            <a:ext cx="457200" cy="138430"/>
          </a:xfrm>
          <a:custGeom>
            <a:avLst/>
            <a:gdLst/>
            <a:ahLst/>
            <a:cxnLst/>
            <a:rect l="l" t="t" r="r" b="b"/>
            <a:pathLst>
              <a:path w="457200" h="138429">
                <a:moveTo>
                  <a:pt x="0" y="138112"/>
                </a:moveTo>
                <a:lnTo>
                  <a:pt x="457200" y="138112"/>
                </a:lnTo>
                <a:lnTo>
                  <a:pt x="457200" y="0"/>
                </a:lnTo>
                <a:lnTo>
                  <a:pt x="0" y="0"/>
                </a:lnTo>
                <a:lnTo>
                  <a:pt x="0" y="138112"/>
                </a:lnTo>
                <a:close/>
              </a:path>
            </a:pathLst>
          </a:custGeom>
          <a:solidFill>
            <a:srgbClr val="2CA1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914400" y="3158759"/>
            <a:ext cx="457200" cy="0"/>
          </a:xfrm>
          <a:custGeom>
            <a:avLst/>
            <a:gdLst/>
            <a:ahLst/>
            <a:cxnLst/>
            <a:rect l="l" t="t" r="r" b="b"/>
            <a:pathLst>
              <a:path w="457200">
                <a:moveTo>
                  <a:pt x="0" y="0"/>
                </a:moveTo>
                <a:lnTo>
                  <a:pt x="457200" y="0"/>
                </a:lnTo>
              </a:path>
            </a:pathLst>
          </a:custGeom>
          <a:ln w="69056">
            <a:solidFill>
              <a:srgbClr val="2CA1BE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85800" y="3469513"/>
            <a:ext cx="914400" cy="1864995"/>
          </a:xfrm>
          <a:custGeom>
            <a:avLst/>
            <a:gdLst/>
            <a:ahLst/>
            <a:cxnLst/>
            <a:rect l="l" t="t" r="r" b="b"/>
            <a:pathLst>
              <a:path w="914400" h="1864995">
                <a:moveTo>
                  <a:pt x="914400" y="1312037"/>
                </a:moveTo>
                <a:lnTo>
                  <a:pt x="685800" y="1312037"/>
                </a:lnTo>
                <a:lnTo>
                  <a:pt x="685800" y="0"/>
                </a:lnTo>
                <a:lnTo>
                  <a:pt x="228600" y="0"/>
                </a:lnTo>
                <a:lnTo>
                  <a:pt x="228600" y="1312037"/>
                </a:lnTo>
                <a:lnTo>
                  <a:pt x="0" y="1312037"/>
                </a:lnTo>
                <a:lnTo>
                  <a:pt x="457200" y="1864487"/>
                </a:lnTo>
                <a:lnTo>
                  <a:pt x="914400" y="1312037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14400" y="3262312"/>
            <a:ext cx="457200" cy="138430"/>
          </a:xfrm>
          <a:custGeom>
            <a:avLst/>
            <a:gdLst/>
            <a:ahLst/>
            <a:cxnLst/>
            <a:rect l="l" t="t" r="r" b="b"/>
            <a:pathLst>
              <a:path w="457200" h="138429">
                <a:moveTo>
                  <a:pt x="0" y="138112"/>
                </a:moveTo>
                <a:lnTo>
                  <a:pt x="457200" y="138112"/>
                </a:lnTo>
                <a:lnTo>
                  <a:pt x="457200" y="0"/>
                </a:lnTo>
                <a:lnTo>
                  <a:pt x="0" y="0"/>
                </a:lnTo>
                <a:lnTo>
                  <a:pt x="0" y="138112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14400" y="3124231"/>
            <a:ext cx="457200" cy="69215"/>
          </a:xfrm>
          <a:custGeom>
            <a:avLst/>
            <a:gdLst/>
            <a:ahLst/>
            <a:cxnLst/>
            <a:rect l="l" t="t" r="r" b="b"/>
            <a:pathLst>
              <a:path w="457200" h="69214">
                <a:moveTo>
                  <a:pt x="0" y="69056"/>
                </a:moveTo>
                <a:lnTo>
                  <a:pt x="457200" y="69056"/>
                </a:lnTo>
                <a:lnTo>
                  <a:pt x="457200" y="0"/>
                </a:lnTo>
                <a:lnTo>
                  <a:pt x="0" y="0"/>
                </a:lnTo>
                <a:lnTo>
                  <a:pt x="0" y="69056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33600" y="5334000"/>
            <a:ext cx="5334000" cy="533400"/>
          </a:xfrm>
          <a:custGeom>
            <a:avLst/>
            <a:gdLst/>
            <a:ahLst/>
            <a:cxnLst/>
            <a:rect l="l" t="t" r="r" b="b"/>
            <a:pathLst>
              <a:path w="5334000" h="533400">
                <a:moveTo>
                  <a:pt x="5334000" y="0"/>
                </a:moveTo>
                <a:lnTo>
                  <a:pt x="5318122" y="70908"/>
                </a:lnTo>
                <a:lnTo>
                  <a:pt x="5273312" y="134619"/>
                </a:lnTo>
                <a:lnTo>
                  <a:pt x="5241382" y="162983"/>
                </a:lnTo>
                <a:lnTo>
                  <a:pt x="5203809" y="188594"/>
                </a:lnTo>
                <a:lnTo>
                  <a:pt x="5161120" y="211137"/>
                </a:lnTo>
                <a:lnTo>
                  <a:pt x="5113847" y="230293"/>
                </a:lnTo>
                <a:lnTo>
                  <a:pt x="5062519" y="245745"/>
                </a:lnTo>
                <a:lnTo>
                  <a:pt x="5007665" y="257175"/>
                </a:lnTo>
                <a:lnTo>
                  <a:pt x="4949816" y="264265"/>
                </a:lnTo>
                <a:lnTo>
                  <a:pt x="4889500" y="266700"/>
                </a:lnTo>
                <a:lnTo>
                  <a:pt x="3094990" y="266700"/>
                </a:lnTo>
                <a:lnTo>
                  <a:pt x="3034673" y="269134"/>
                </a:lnTo>
                <a:lnTo>
                  <a:pt x="2976824" y="276226"/>
                </a:lnTo>
                <a:lnTo>
                  <a:pt x="2921970" y="287658"/>
                </a:lnTo>
                <a:lnTo>
                  <a:pt x="2870642" y="303112"/>
                </a:lnTo>
                <a:lnTo>
                  <a:pt x="2823369" y="322270"/>
                </a:lnTo>
                <a:lnTo>
                  <a:pt x="2780680" y="344814"/>
                </a:lnTo>
                <a:lnTo>
                  <a:pt x="2743107" y="370427"/>
                </a:lnTo>
                <a:lnTo>
                  <a:pt x="2711177" y="398791"/>
                </a:lnTo>
                <a:lnTo>
                  <a:pt x="2685420" y="429588"/>
                </a:lnTo>
                <a:lnTo>
                  <a:pt x="2654547" y="497210"/>
                </a:lnTo>
                <a:lnTo>
                  <a:pt x="2650490" y="533400"/>
                </a:lnTo>
                <a:lnTo>
                  <a:pt x="2646432" y="497210"/>
                </a:lnTo>
                <a:lnTo>
                  <a:pt x="2634612" y="462500"/>
                </a:lnTo>
                <a:lnTo>
                  <a:pt x="2589802" y="398791"/>
                </a:lnTo>
                <a:lnTo>
                  <a:pt x="2557872" y="370427"/>
                </a:lnTo>
                <a:lnTo>
                  <a:pt x="2520299" y="344814"/>
                </a:lnTo>
                <a:lnTo>
                  <a:pt x="2477610" y="322270"/>
                </a:lnTo>
                <a:lnTo>
                  <a:pt x="2430337" y="303112"/>
                </a:lnTo>
                <a:lnTo>
                  <a:pt x="2379009" y="287658"/>
                </a:lnTo>
                <a:lnTo>
                  <a:pt x="2324155" y="276226"/>
                </a:lnTo>
                <a:lnTo>
                  <a:pt x="2266306" y="269134"/>
                </a:lnTo>
                <a:lnTo>
                  <a:pt x="2205990" y="266700"/>
                </a:lnTo>
                <a:lnTo>
                  <a:pt x="444500" y="266700"/>
                </a:lnTo>
                <a:lnTo>
                  <a:pt x="384183" y="264265"/>
                </a:lnTo>
                <a:lnTo>
                  <a:pt x="326334" y="257175"/>
                </a:lnTo>
                <a:lnTo>
                  <a:pt x="271480" y="245744"/>
                </a:lnTo>
                <a:lnTo>
                  <a:pt x="220152" y="230293"/>
                </a:lnTo>
                <a:lnTo>
                  <a:pt x="172879" y="211137"/>
                </a:lnTo>
                <a:lnTo>
                  <a:pt x="130190" y="188594"/>
                </a:lnTo>
                <a:lnTo>
                  <a:pt x="92617" y="162983"/>
                </a:lnTo>
                <a:lnTo>
                  <a:pt x="60687" y="134619"/>
                </a:lnTo>
                <a:lnTo>
                  <a:pt x="34930" y="103822"/>
                </a:lnTo>
                <a:lnTo>
                  <a:pt x="4057" y="36194"/>
                </a:ln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3736975" y="6022035"/>
            <a:ext cx="1990089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dirty="0">
                <a:latin typeface="Tahoma"/>
                <a:cs typeface="Tahoma"/>
              </a:rPr>
              <a:t>Customer</a:t>
            </a:r>
            <a:r>
              <a:rPr sz="2000" spc="-100" dirty="0">
                <a:latin typeface="Tahoma"/>
                <a:cs typeface="Tahoma"/>
              </a:rPr>
              <a:t> </a:t>
            </a:r>
            <a:r>
              <a:rPr sz="2000" spc="-5" dirty="0">
                <a:latin typeface="Tahoma"/>
                <a:cs typeface="Tahoma"/>
              </a:rPr>
              <a:t>contact</a:t>
            </a:r>
            <a:endParaRPr sz="2000" dirty="0">
              <a:latin typeface="Tahoma"/>
              <a:cs typeface="Tahoma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6172200" y="1899157"/>
            <a:ext cx="916940" cy="393065"/>
          </a:xfrm>
          <a:custGeom>
            <a:avLst/>
            <a:gdLst/>
            <a:ahLst/>
            <a:cxnLst/>
            <a:rect l="l" t="t" r="r" b="b"/>
            <a:pathLst>
              <a:path w="916940" h="393064">
                <a:moveTo>
                  <a:pt x="55625" y="322325"/>
                </a:moveTo>
                <a:lnTo>
                  <a:pt x="0" y="386841"/>
                </a:lnTo>
                <a:lnTo>
                  <a:pt x="84962" y="392683"/>
                </a:lnTo>
                <a:lnTo>
                  <a:pt x="74795" y="368300"/>
                </a:lnTo>
                <a:lnTo>
                  <a:pt x="61087" y="368300"/>
                </a:lnTo>
                <a:lnTo>
                  <a:pt x="56134" y="356615"/>
                </a:lnTo>
                <a:lnTo>
                  <a:pt x="67882" y="351720"/>
                </a:lnTo>
                <a:lnTo>
                  <a:pt x="55625" y="322325"/>
                </a:lnTo>
                <a:close/>
              </a:path>
              <a:path w="916940" h="393064">
                <a:moveTo>
                  <a:pt x="67882" y="351720"/>
                </a:moveTo>
                <a:lnTo>
                  <a:pt x="56134" y="356615"/>
                </a:lnTo>
                <a:lnTo>
                  <a:pt x="61087" y="368300"/>
                </a:lnTo>
                <a:lnTo>
                  <a:pt x="72766" y="363432"/>
                </a:lnTo>
                <a:lnTo>
                  <a:pt x="67882" y="351720"/>
                </a:lnTo>
                <a:close/>
              </a:path>
              <a:path w="916940" h="393064">
                <a:moveTo>
                  <a:pt x="72766" y="363432"/>
                </a:moveTo>
                <a:lnTo>
                  <a:pt x="61087" y="368300"/>
                </a:lnTo>
                <a:lnTo>
                  <a:pt x="74795" y="368300"/>
                </a:lnTo>
                <a:lnTo>
                  <a:pt x="72766" y="363432"/>
                </a:lnTo>
                <a:close/>
              </a:path>
              <a:path w="916940" h="393064">
                <a:moveTo>
                  <a:pt x="911986" y="0"/>
                </a:moveTo>
                <a:lnTo>
                  <a:pt x="67882" y="351720"/>
                </a:lnTo>
                <a:lnTo>
                  <a:pt x="72766" y="363432"/>
                </a:lnTo>
                <a:lnTo>
                  <a:pt x="916813" y="11683"/>
                </a:lnTo>
                <a:lnTo>
                  <a:pt x="91198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>
            <a:spLocks noGrp="1"/>
          </p:cNvSpPr>
          <p:nvPr>
            <p:ph type="ctrTitle"/>
          </p:nvPr>
        </p:nvSpPr>
        <p:spPr>
          <a:xfrm>
            <a:off x="1447800" y="1379220"/>
            <a:ext cx="7772400" cy="14401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5848985">
              <a:lnSpc>
                <a:spcPct val="100000"/>
              </a:lnSpc>
              <a:spcBef>
                <a:spcPts val="105"/>
              </a:spcBef>
            </a:pPr>
            <a:r>
              <a:rPr sz="2800" spc="-5" dirty="0"/>
              <a:t>Decision-making</a:t>
            </a:r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685800" y="304800"/>
            <a:ext cx="7086600" cy="1354217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Algerian" panose="04020705040A02060702" pitchFamily="82" charset="0"/>
              </a:rPr>
              <a:t>Traditional Organization</a:t>
            </a:r>
            <a:endParaRPr lang="en-US" sz="4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35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45668" y="1982800"/>
            <a:ext cx="7860665" cy="27315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68605" marR="5080" indent="-256540">
              <a:lnSpc>
                <a:spcPct val="100000"/>
              </a:lnSpc>
              <a:spcBef>
                <a:spcPts val="100"/>
              </a:spcBef>
            </a:pPr>
            <a:r>
              <a:rPr sz="2700" spc="-15" dirty="0">
                <a:latin typeface="Arial" panose="020B0604020202020204" pitchFamily="34" charset="0"/>
                <a:cs typeface="Arial" panose="020B0604020202020204" pitchFamily="34" charset="0"/>
              </a:rPr>
              <a:t>Many </a:t>
            </a:r>
            <a:r>
              <a:rPr sz="2700" spc="-10" dirty="0">
                <a:latin typeface="Arial" panose="020B0604020202020204" pitchFamily="34" charset="0"/>
                <a:cs typeface="Arial" panose="020B0604020202020204" pitchFamily="34" charset="0"/>
              </a:rPr>
              <a:t>organizations </a:t>
            </a:r>
            <a:r>
              <a:rPr sz="2700" spc="-5" dirty="0">
                <a:latin typeface="Arial" panose="020B0604020202020204" pitchFamily="34" charset="0"/>
                <a:cs typeface="Arial" panose="020B0604020202020204" pitchFamily="34" charset="0"/>
              </a:rPr>
              <a:t>place customers in the hands </a:t>
            </a:r>
            <a:r>
              <a:rPr sz="2700" dirty="0">
                <a:latin typeface="Arial" panose="020B0604020202020204" pitchFamily="34" charset="0"/>
                <a:cs typeface="Arial" panose="020B0604020202020204" pitchFamily="34" charset="0"/>
              </a:rPr>
              <a:t>of  </a:t>
            </a:r>
            <a:r>
              <a:rPr sz="2700" spc="-15" dirty="0">
                <a:latin typeface="Arial" panose="020B0604020202020204" pitchFamily="34" charset="0"/>
                <a:cs typeface="Arial" panose="020B0604020202020204" pitchFamily="34" charset="0"/>
              </a:rPr>
              <a:t>entry-level </a:t>
            </a:r>
            <a:r>
              <a:rPr sz="2700" spc="-10" dirty="0">
                <a:latin typeface="Arial" panose="020B0604020202020204" pitchFamily="34" charset="0"/>
                <a:cs typeface="Arial" panose="020B0604020202020204" pitchFamily="34" charset="0"/>
              </a:rPr>
              <a:t>staff </a:t>
            </a:r>
            <a:r>
              <a:rPr sz="2700" spc="-5" dirty="0">
                <a:latin typeface="Arial" panose="020B0604020202020204" pitchFamily="34" charset="0"/>
                <a:cs typeface="Arial" panose="020B0604020202020204" pitchFamily="34" charset="0"/>
              </a:rPr>
              <a:t>who</a:t>
            </a:r>
            <a:r>
              <a:rPr sz="2700" spc="3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-10" dirty="0">
                <a:latin typeface="Arial" panose="020B0604020202020204" pitchFamily="34" charset="0"/>
                <a:cs typeface="Arial" panose="020B0604020202020204" pitchFamily="34" charset="0"/>
              </a:rPr>
              <a:t>are…</a:t>
            </a:r>
            <a:endParaRPr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3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lnSpc>
                <a:spcPct val="100000"/>
              </a:lnSpc>
              <a:buFont typeface="Wingdings" panose="05000000000000000000" pitchFamily="2" charset="2"/>
              <a:buChar char="v"/>
              <a:tabLst>
                <a:tab pos="268605" algn="l"/>
              </a:tabLst>
            </a:pPr>
            <a:r>
              <a:rPr sz="2700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Poorly</a:t>
            </a:r>
            <a:r>
              <a:rPr sz="27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-15" dirty="0">
                <a:latin typeface="Arial" panose="020B0604020202020204" pitchFamily="34" charset="0"/>
                <a:cs typeface="Arial" panose="020B0604020202020204" pitchFamily="34" charset="0"/>
              </a:rPr>
              <a:t>trained</a:t>
            </a:r>
            <a:endParaRPr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400"/>
              </a:spcBef>
              <a:buFont typeface="Wingdings" panose="05000000000000000000" pitchFamily="2" charset="2"/>
              <a:buChar char="v"/>
              <a:tabLst>
                <a:tab pos="268605" algn="l"/>
              </a:tabLst>
            </a:pPr>
            <a:r>
              <a:rPr sz="2700" spc="-15" dirty="0" smtClean="0">
                <a:latin typeface="Arial" panose="020B0604020202020204" pitchFamily="34" charset="0"/>
                <a:cs typeface="Arial" panose="020B0604020202020204" pitchFamily="34" charset="0"/>
              </a:rPr>
              <a:t>Poorly</a:t>
            </a:r>
            <a:r>
              <a:rPr sz="27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-10" dirty="0">
                <a:latin typeface="Arial" panose="020B0604020202020204" pitchFamily="34" charset="0"/>
                <a:cs typeface="Arial" panose="020B0604020202020204" pitchFamily="34" charset="0"/>
              </a:rPr>
              <a:t>paid</a:t>
            </a:r>
            <a:endParaRPr sz="2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indent="-457200">
              <a:lnSpc>
                <a:spcPct val="100000"/>
              </a:lnSpc>
              <a:spcBef>
                <a:spcPts val="395"/>
              </a:spcBef>
              <a:buFont typeface="Wingdings" panose="05000000000000000000" pitchFamily="2" charset="2"/>
              <a:buChar char="v"/>
              <a:tabLst>
                <a:tab pos="268605" algn="l"/>
              </a:tabLst>
            </a:pPr>
            <a:r>
              <a:rPr sz="27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Lacking </a:t>
            </a:r>
            <a:r>
              <a:rPr sz="2700" spc="-5" dirty="0">
                <a:latin typeface="Arial" panose="020B0604020202020204" pitchFamily="34" charset="0"/>
                <a:cs typeface="Arial" panose="020B0604020202020204" pitchFamily="34" charset="0"/>
              </a:rPr>
              <a:t>information to </a:t>
            </a:r>
            <a:r>
              <a:rPr sz="2700" spc="-10" dirty="0">
                <a:latin typeface="Arial" panose="020B0604020202020204" pitchFamily="34" charset="0"/>
                <a:cs typeface="Arial" panose="020B0604020202020204" pitchFamily="34" charset="0"/>
              </a:rPr>
              <a:t>do their</a:t>
            </a:r>
            <a:r>
              <a:rPr sz="2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700" spc="-5" dirty="0">
                <a:latin typeface="Arial" panose="020B0604020202020204" pitchFamily="34" charset="0"/>
                <a:cs typeface="Arial" panose="020B0604020202020204" pitchFamily="34" charset="0"/>
              </a:rPr>
              <a:t>jobs</a:t>
            </a:r>
            <a:endParaRPr sz="2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714333" y="3232030"/>
            <a:ext cx="1946275" cy="276672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45668" y="694492"/>
            <a:ext cx="7812532" cy="677108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Algerian" panose="04020705040A02060702" pitchFamily="82" charset="0"/>
              </a:rPr>
              <a:t>Customer Contact</a:t>
            </a:r>
            <a:endParaRPr lang="en-US" sz="44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238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1" y="990600"/>
            <a:ext cx="6642734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9665" algn="l"/>
                <a:tab pos="3307079" algn="l"/>
              </a:tabLst>
            </a:pPr>
            <a:r>
              <a:rPr sz="4400" spc="-5" dirty="0">
                <a:latin typeface="Algerian" panose="04020705040A02060702" pitchFamily="82" charset="0"/>
              </a:rPr>
              <a:t>The	</a:t>
            </a:r>
            <a:r>
              <a:rPr sz="4400" dirty="0">
                <a:latin typeface="Algerian" panose="04020705040A02060702" pitchFamily="82" charset="0"/>
              </a:rPr>
              <a:t>purpose	of</a:t>
            </a:r>
            <a:r>
              <a:rPr sz="4400" spc="-90" dirty="0">
                <a:latin typeface="Algerian" panose="04020705040A02060702" pitchFamily="82" charset="0"/>
              </a:rPr>
              <a:t> </a:t>
            </a:r>
            <a:r>
              <a:rPr sz="4400" spc="-5" dirty="0">
                <a:latin typeface="Algerian" panose="04020705040A02060702" pitchFamily="82" charset="0"/>
              </a:rPr>
              <a:t>CRM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5940" y="2468881"/>
            <a:ext cx="7832090" cy="3322319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469900" marR="5080" indent="-457200">
              <a:lnSpc>
                <a:spcPct val="90000"/>
              </a:lnSpc>
              <a:spcBef>
                <a:spcPts val="434"/>
              </a:spcBef>
              <a:buFont typeface="Wingdings" panose="05000000000000000000" pitchFamily="2" charset="2"/>
              <a:buChar char="v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“The 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focus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of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[</a:t>
            </a: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CRM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]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is on creating value for the 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customer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company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over the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longer  term</a:t>
            </a:r>
            <a:r>
              <a:rPr sz="2800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0" marR="295910" indent="-457200">
              <a:lnSpc>
                <a:spcPts val="3020"/>
              </a:lnSpc>
              <a:spcBef>
                <a:spcPts val="745"/>
              </a:spcBef>
              <a:buFont typeface="Wingdings" panose="05000000000000000000" pitchFamily="2" charset="2"/>
              <a:buChar char="v"/>
              <a:tabLst>
                <a:tab pos="354965" algn="l"/>
                <a:tab pos="355600" algn="l"/>
              </a:tabLst>
            </a:pP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When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customers value the customer service  that they receive from suppliers, they are less 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likely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2800" spc="-5" dirty="0">
                <a:latin typeface="Arial" panose="020B0604020202020204" pitchFamily="34" charset="0"/>
                <a:cs typeface="Arial" panose="020B0604020202020204" pitchFamily="34" charset="0"/>
              </a:rPr>
              <a:t>look </a:t>
            </a:r>
            <a:r>
              <a:rPr sz="2800" dirty="0">
                <a:latin typeface="Arial" panose="020B0604020202020204" pitchFamily="34" charset="0"/>
                <a:cs typeface="Arial" panose="020B0604020202020204" pitchFamily="34" charset="0"/>
              </a:rPr>
              <a:t>to alternative suppliers for their  </a:t>
            </a:r>
            <a:r>
              <a:rPr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needs.</a:t>
            </a: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318770">
              <a:lnSpc>
                <a:spcPts val="3020"/>
              </a:lnSpc>
              <a:spcBef>
                <a:spcPts val="700"/>
              </a:spcBef>
              <a:tabLst>
                <a:tab pos="354965" algn="l"/>
                <a:tab pos="355600" algn="l"/>
              </a:tabLst>
            </a:pPr>
            <a:endParaRPr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934200" y="1066800"/>
            <a:ext cx="1079500" cy="86487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497840"/>
            <a:ext cx="7004685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5" dirty="0">
                <a:latin typeface="Algerian" panose="04020705040A02060702" pitchFamily="82" charset="0"/>
              </a:rPr>
              <a:t>Why </a:t>
            </a:r>
            <a:r>
              <a:rPr sz="4400" dirty="0">
                <a:latin typeface="Algerian" panose="04020705040A02060702" pitchFamily="82" charset="0"/>
              </a:rPr>
              <a:t>is CRM</a:t>
            </a:r>
            <a:r>
              <a:rPr sz="4400" spc="-10" dirty="0">
                <a:latin typeface="Algerian" panose="04020705040A02060702" pitchFamily="82" charset="0"/>
              </a:rPr>
              <a:t> </a:t>
            </a:r>
            <a:r>
              <a:rPr sz="4400" spc="-5" dirty="0">
                <a:latin typeface="Algerian" panose="04020705040A02060702" pitchFamily="82" charset="0"/>
              </a:rPr>
              <a:t>important?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78839" y="1821433"/>
            <a:ext cx="5716905" cy="198836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55600" marR="5080" indent="-342900">
              <a:lnSpc>
                <a:spcPct val="90000"/>
              </a:lnSpc>
              <a:spcBef>
                <a:spcPts val="385"/>
              </a:spcBef>
              <a:buFont typeface="Wingdings" panose="05000000000000000000" pitchFamily="2" charset="2"/>
              <a:buChar char="v"/>
            </a:pPr>
            <a:r>
              <a:rPr sz="2400" spc="-5" dirty="0">
                <a:latin typeface="Arial"/>
                <a:cs typeface="Arial"/>
              </a:rPr>
              <a:t>“</a:t>
            </a:r>
            <a:r>
              <a:rPr sz="2800" spc="-5" dirty="0">
                <a:latin typeface="Arial"/>
                <a:cs typeface="Arial"/>
              </a:rPr>
              <a:t>Today’s businesses compete with multi-  product offerings created </a:t>
            </a:r>
            <a:r>
              <a:rPr sz="2800" spc="-10" dirty="0">
                <a:latin typeface="Arial"/>
                <a:cs typeface="Arial"/>
              </a:rPr>
              <a:t>and </a:t>
            </a:r>
            <a:r>
              <a:rPr sz="2800" spc="-5" dirty="0">
                <a:latin typeface="Arial"/>
                <a:cs typeface="Arial"/>
              </a:rPr>
              <a:t>delivered by  networks, alliances </a:t>
            </a:r>
            <a:r>
              <a:rPr sz="2800" spc="-10" dirty="0">
                <a:latin typeface="Arial"/>
                <a:cs typeface="Arial"/>
              </a:rPr>
              <a:t>and </a:t>
            </a:r>
            <a:r>
              <a:rPr sz="2800" spc="-5" dirty="0">
                <a:latin typeface="Arial"/>
                <a:cs typeface="Arial"/>
              </a:rPr>
              <a:t>partnerships of  many kinds</a:t>
            </a:r>
            <a:r>
              <a:rPr sz="2800" spc="-5" dirty="0" smtClean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8839" y="3879035"/>
            <a:ext cx="6055360" cy="1988365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55600" marR="5080" indent="-342900">
              <a:lnSpc>
                <a:spcPct val="90000"/>
              </a:lnSpc>
              <a:spcBef>
                <a:spcPts val="385"/>
              </a:spcBef>
              <a:buFont typeface="Wingdings" panose="05000000000000000000" pitchFamily="2" charset="2"/>
              <a:buChar char="v"/>
            </a:pPr>
            <a:r>
              <a:rPr sz="2400" spc="-5" dirty="0">
                <a:latin typeface="Arial"/>
                <a:cs typeface="Arial"/>
              </a:rPr>
              <a:t>“</a:t>
            </a:r>
            <a:r>
              <a:rPr sz="2800" spc="-5" dirty="0">
                <a:latin typeface="Arial"/>
                <a:cs typeface="Arial"/>
              </a:rPr>
              <a:t>The </a:t>
            </a:r>
            <a:r>
              <a:rPr sz="2800" spc="-10" dirty="0">
                <a:latin typeface="Arial"/>
                <a:cs typeface="Arial"/>
              </a:rPr>
              <a:t>adoption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C.R.M. </a:t>
            </a:r>
            <a:r>
              <a:rPr sz="2800" spc="-5" dirty="0">
                <a:latin typeface="Arial"/>
                <a:cs typeface="Arial"/>
              </a:rPr>
              <a:t>is </a:t>
            </a:r>
            <a:r>
              <a:rPr sz="2800" spc="-10" dirty="0">
                <a:latin typeface="Arial"/>
                <a:cs typeface="Arial"/>
              </a:rPr>
              <a:t>being </a:t>
            </a:r>
            <a:r>
              <a:rPr sz="2800" spc="-5" dirty="0">
                <a:latin typeface="Arial"/>
                <a:cs typeface="Arial"/>
              </a:rPr>
              <a:t>fuelled by </a:t>
            </a:r>
            <a:r>
              <a:rPr sz="2800" dirty="0">
                <a:latin typeface="Arial"/>
                <a:cs typeface="Arial"/>
              </a:rPr>
              <a:t>a  </a:t>
            </a:r>
            <a:r>
              <a:rPr sz="2800" spc="-5" dirty="0">
                <a:latin typeface="Arial"/>
                <a:cs typeface="Arial"/>
              </a:rPr>
              <a:t>recognition that long-term relationships with  customers are </a:t>
            </a:r>
            <a:r>
              <a:rPr sz="2800" spc="-10" dirty="0">
                <a:latin typeface="Arial"/>
                <a:cs typeface="Arial"/>
              </a:rPr>
              <a:t>one </a:t>
            </a:r>
            <a:r>
              <a:rPr sz="2800" spc="-5" dirty="0">
                <a:latin typeface="Arial"/>
                <a:cs typeface="Arial"/>
              </a:rPr>
              <a:t>of </a:t>
            </a:r>
            <a:r>
              <a:rPr sz="2800" dirty="0">
                <a:latin typeface="Arial"/>
                <a:cs typeface="Arial"/>
              </a:rPr>
              <a:t>the </a:t>
            </a:r>
            <a:r>
              <a:rPr sz="2800" spc="-5" dirty="0">
                <a:latin typeface="Arial"/>
                <a:cs typeface="Arial"/>
              </a:rPr>
              <a:t>most important  assets of an </a:t>
            </a:r>
            <a:r>
              <a:rPr sz="2800" spc="-5" dirty="0" smtClean="0">
                <a:latin typeface="Arial"/>
                <a:cs typeface="Arial"/>
              </a:rPr>
              <a:t>organization”</a:t>
            </a:r>
            <a:r>
              <a:rPr lang="en-US" sz="2800" spc="15" dirty="0">
                <a:latin typeface="Arial"/>
                <a:cs typeface="Arial"/>
              </a:rPr>
              <a:t>.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096759" y="2310129"/>
            <a:ext cx="1367790" cy="18084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632</Words>
  <Application>Microsoft Office PowerPoint</Application>
  <PresentationFormat>On-screen Show (4:3)</PresentationFormat>
  <Paragraphs>107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Algerian</vt:lpstr>
      <vt:lpstr>Arial</vt:lpstr>
      <vt:lpstr>Calibri</vt:lpstr>
      <vt:lpstr>Calibri Light</vt:lpstr>
      <vt:lpstr>Tahoma</vt:lpstr>
      <vt:lpstr>Times New Roman</vt:lpstr>
      <vt:lpstr>Wingdings</vt:lpstr>
      <vt:lpstr>Office Theme</vt:lpstr>
      <vt:lpstr>Customer Relationship  Management (CRM) &amp; IT</vt:lpstr>
      <vt:lpstr>Definition of CRM</vt:lpstr>
      <vt:lpstr>PowerPoint Presentation</vt:lpstr>
      <vt:lpstr>Customer</vt:lpstr>
      <vt:lpstr>Focus On Customers</vt:lpstr>
      <vt:lpstr>Decision-making</vt:lpstr>
      <vt:lpstr>Customer Contact</vt:lpstr>
      <vt:lpstr>The purpose of CRM</vt:lpstr>
      <vt:lpstr>Why is CRM important?</vt:lpstr>
      <vt:lpstr>how did CRM develop?</vt:lpstr>
      <vt:lpstr>What does CRM involve?</vt:lpstr>
      <vt:lpstr>“Strategically significant customers”</vt:lpstr>
      <vt:lpstr>Face-to-face CRM</vt:lpstr>
      <vt:lpstr>Face-to-face CRM</vt:lpstr>
      <vt:lpstr>Benefits of CRM</vt:lpstr>
      <vt:lpstr>Benefits of CRM</vt:lpstr>
      <vt:lpstr>CRM is a Philosophy that is Supported and Enhanced  by technology.</vt:lpstr>
      <vt:lpstr>CRM and IT</vt:lpstr>
      <vt:lpstr>CRM and IT</vt:lpstr>
      <vt:lpstr>CRM and IT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Customer Relationship Management (CRM)</dc:title>
  <dc:creator>Your User Name</dc:creator>
  <cp:lastModifiedBy>Windows User</cp:lastModifiedBy>
  <cp:revision>23</cp:revision>
  <dcterms:created xsi:type="dcterms:W3CDTF">2019-03-16T09:17:03Z</dcterms:created>
  <dcterms:modified xsi:type="dcterms:W3CDTF">2020-03-27T03:59:46Z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2012-01-11T00:00:00Z</vt:filetime>
  </property>
  <property fmtid="{D5CDD505-2E9C-101B-9397-08002B2CF9AE}" pid="3" name="Creator">
    <vt:lpwstr>Impress</vt:lpwstr>
  </property>
  <property fmtid="{D5CDD505-2E9C-101B-9397-08002B2CF9AE}" pid="4" name="LastSaved">
    <vt:filetime>2012-01-11T00:00:00Z</vt:filetime>
  </property>
</Properties>
</file>